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5.xml" ContentType="application/vnd.openxmlformats-officedocument.presentationml.tags+xml"/>
  <Override PartName="/ppt/notesSlides/notesSlide33.xml" ContentType="application/vnd.openxmlformats-officedocument.presentationml.notesSlide+xml"/>
  <Override PartName="/ppt/tags/tag1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7.xml" ContentType="application/vnd.openxmlformats-officedocument.presentationml.tags+xml"/>
  <Override PartName="/ppt/notesSlides/notesSlide36.xml" ContentType="application/vnd.openxmlformats-officedocument.presentationml.notesSlide+xml"/>
  <Override PartName="/ppt/tags/tag18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9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0.xml" ContentType="application/vnd.openxmlformats-officedocument.presentationml.tags+xml"/>
  <Override PartName="/ppt/notesSlides/notesSlide56.xml" ContentType="application/vnd.openxmlformats-officedocument.presentationml.notesSlide+xml"/>
  <Override PartName="/ppt/tags/tag21.xml" ContentType="application/vnd.openxmlformats-officedocument.presentationml.tags+xml"/>
  <Override PartName="/ppt/notesSlides/notesSlide57.xml" ContentType="application/vnd.openxmlformats-officedocument.presentationml.notesSlide+xml"/>
  <Override PartName="/ppt/tags/tag22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97" r:id="rId4"/>
    <p:sldId id="283" r:id="rId5"/>
    <p:sldId id="363" r:id="rId6"/>
    <p:sldId id="303" r:id="rId7"/>
    <p:sldId id="351" r:id="rId8"/>
    <p:sldId id="354" r:id="rId9"/>
    <p:sldId id="364" r:id="rId10"/>
    <p:sldId id="322" r:id="rId11"/>
    <p:sldId id="306" r:id="rId12"/>
    <p:sldId id="307" r:id="rId13"/>
    <p:sldId id="308" r:id="rId14"/>
    <p:sldId id="305" r:id="rId15"/>
    <p:sldId id="309" r:id="rId16"/>
    <p:sldId id="304" r:id="rId17"/>
    <p:sldId id="355" r:id="rId18"/>
    <p:sldId id="287" r:id="rId19"/>
    <p:sldId id="373" r:id="rId20"/>
    <p:sldId id="377" r:id="rId21"/>
    <p:sldId id="365" r:id="rId22"/>
    <p:sldId id="300" r:id="rId23"/>
    <p:sldId id="325" r:id="rId24"/>
    <p:sldId id="366" r:id="rId25"/>
    <p:sldId id="367" r:id="rId26"/>
    <p:sldId id="378" r:id="rId27"/>
    <p:sldId id="370" r:id="rId28"/>
    <p:sldId id="379" r:id="rId29"/>
    <p:sldId id="381" r:id="rId30"/>
    <p:sldId id="382" r:id="rId31"/>
    <p:sldId id="383" r:id="rId32"/>
    <p:sldId id="384" r:id="rId33"/>
    <p:sldId id="319" r:id="rId34"/>
    <p:sldId id="372" r:id="rId35"/>
    <p:sldId id="357" r:id="rId36"/>
    <p:sldId id="286" r:id="rId37"/>
    <p:sldId id="374" r:id="rId38"/>
    <p:sldId id="385" r:id="rId39"/>
    <p:sldId id="386" r:id="rId40"/>
    <p:sldId id="388" r:id="rId41"/>
    <p:sldId id="289" r:id="rId42"/>
    <p:sldId id="389" r:id="rId43"/>
    <p:sldId id="330" r:id="rId44"/>
    <p:sldId id="332" r:id="rId45"/>
    <p:sldId id="331" r:id="rId46"/>
    <p:sldId id="334" r:id="rId47"/>
    <p:sldId id="333" r:id="rId48"/>
    <p:sldId id="335" r:id="rId49"/>
    <p:sldId id="315" r:id="rId50"/>
    <p:sldId id="314" r:id="rId51"/>
    <p:sldId id="290" r:id="rId52"/>
    <p:sldId id="291" r:id="rId53"/>
    <p:sldId id="346" r:id="rId54"/>
    <p:sldId id="347" r:id="rId55"/>
    <p:sldId id="345" r:id="rId56"/>
    <p:sldId id="313" r:id="rId57"/>
    <p:sldId id="293" r:id="rId58"/>
    <p:sldId id="348" r:id="rId59"/>
    <p:sldId id="294" r:id="rId60"/>
    <p:sldId id="282" r:id="rId6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BD76FE7-E8A8-F24A-B925-9EFA6CF741C2}">
          <p14:sldIdLst>
            <p14:sldId id="256"/>
          </p14:sldIdLst>
        </p14:section>
        <p14:section name="Motivation" id="{4FB5D2F2-86A9-9641-9C83-5F690901CC23}">
          <p14:sldIdLst>
            <p14:sldId id="257"/>
            <p14:sldId id="297"/>
            <p14:sldId id="283"/>
            <p14:sldId id="363"/>
            <p14:sldId id="303"/>
            <p14:sldId id="351"/>
            <p14:sldId id="354"/>
            <p14:sldId id="364"/>
            <p14:sldId id="322"/>
            <p14:sldId id="306"/>
            <p14:sldId id="307"/>
            <p14:sldId id="308"/>
            <p14:sldId id="305"/>
            <p14:sldId id="309"/>
            <p14:sldId id="304"/>
            <p14:sldId id="355"/>
          </p14:sldIdLst>
        </p14:section>
        <p14:section name="Design" id="{059D2796-36D2-7149-AB46-611B07C85538}">
          <p14:sldIdLst>
            <p14:sldId id="287"/>
            <p14:sldId id="373"/>
            <p14:sldId id="377"/>
            <p14:sldId id="365"/>
            <p14:sldId id="300"/>
            <p14:sldId id="325"/>
            <p14:sldId id="366"/>
            <p14:sldId id="367"/>
            <p14:sldId id="378"/>
            <p14:sldId id="370"/>
            <p14:sldId id="379"/>
            <p14:sldId id="381"/>
            <p14:sldId id="382"/>
            <p14:sldId id="383"/>
            <p14:sldId id="384"/>
            <p14:sldId id="319"/>
            <p14:sldId id="372"/>
            <p14:sldId id="357"/>
            <p14:sldId id="286"/>
            <p14:sldId id="374"/>
            <p14:sldId id="385"/>
            <p14:sldId id="386"/>
            <p14:sldId id="388"/>
            <p14:sldId id="289"/>
            <p14:sldId id="389"/>
            <p14:sldId id="330"/>
            <p14:sldId id="332"/>
            <p14:sldId id="331"/>
            <p14:sldId id="334"/>
            <p14:sldId id="333"/>
            <p14:sldId id="335"/>
          </p14:sldIdLst>
        </p14:section>
        <p14:section name="Evaluation" id="{59AB1EF1-7DA3-4D45-BB19-E703458A287B}">
          <p14:sldIdLst>
            <p14:sldId id="315"/>
            <p14:sldId id="314"/>
            <p14:sldId id="290"/>
            <p14:sldId id="291"/>
            <p14:sldId id="346"/>
            <p14:sldId id="347"/>
            <p14:sldId id="345"/>
            <p14:sldId id="313"/>
            <p14:sldId id="293"/>
            <p14:sldId id="348"/>
          </p14:sldIdLst>
        </p14:section>
        <p14:section name="Conclusion" id="{B64E2E2F-3EC5-8D41-AD53-8C3CBA4D8C7D}">
          <p14:sldIdLst>
            <p14:sldId id="294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sheng Dou" initials="WD" lastIdx="13" clrIdx="0">
    <p:extLst>
      <p:ext uri="{19B8F6BF-5375-455C-9EA6-DF929625EA0E}">
        <p15:presenceInfo xmlns:p15="http://schemas.microsoft.com/office/powerpoint/2012/main" userId="12b02de95bab5f65" providerId="Windows Live"/>
      </p:ext>
    </p:extLst>
  </p:cmAuthor>
  <p:cmAuthor id="2" name="Haicheng Chen" initials="HC" lastIdx="4" clrIdx="1">
    <p:extLst>
      <p:ext uri="{19B8F6BF-5375-455C-9EA6-DF929625EA0E}">
        <p15:presenceInfo xmlns:p15="http://schemas.microsoft.com/office/powerpoint/2012/main" userId="09a317444fdbb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D579"/>
    <a:srgbClr val="009051"/>
    <a:srgbClr val="FFFFCC"/>
    <a:srgbClr val="99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78707" autoAdjust="0"/>
  </p:normalViewPr>
  <p:slideViewPr>
    <p:cSldViewPr snapToGrid="0">
      <p:cViewPr varScale="1">
        <p:scale>
          <a:sx n="99" d="100"/>
          <a:sy n="99" d="100"/>
        </p:scale>
        <p:origin x="22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185DC-0C24-4F06-9B2D-A15E2FFF9477}" type="datetimeFigureOut">
              <a:rPr lang="en-US" smtClean="0"/>
              <a:t>9/18/20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5160-3E1A-41BF-BE41-8D63FC9C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8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79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8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0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8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49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2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0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56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6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7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26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9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84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49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4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9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1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2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7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48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4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73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2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3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21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589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0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81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6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740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22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52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631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25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52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90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91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45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34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17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56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95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38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53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45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39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4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786336E-8FE9-42A4-B28E-677BAFE9B4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EA813B6C-9E11-4BEB-9B32-150CF61CE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7DC0EC-46F9-496D-9F10-019C36A52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68B3B-15F6-4772-AEB1-54D19C44C7F8}" type="datetime1">
              <a:rPr lang="en-US" smtClean="0"/>
              <a:t>9/18/20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F0B1E9-A9D0-48AA-9B7D-9C5E6AA3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9E779E6-B35D-486B-965F-7E31B07D6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141A90-6849-45B5-90B9-FB0A1BD85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64FE0-362F-4121-80DE-63AEB5F4FF57}" type="datetime1">
              <a:rPr lang="en-US" smtClean="0"/>
              <a:t>9/18/20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B2887-A224-4D27-BB1D-8B9C742B9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890E7-B6A0-48AE-AE79-7E30E4FD6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BC00C-50C8-483E-B3CF-5A7ED3021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CB21B-6161-45DA-AA9B-F2E228030EEC}" type="datetime1">
              <a:rPr lang="en-US" smtClean="0"/>
              <a:t>9/18/20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21E7F-DD17-46A2-BA22-18D4D8511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341550-4382-4ACB-8C9F-D0D8E8A5C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103CC5-95F4-4566-8C37-CFF2C3D30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4E04A-5A5D-4673-BB59-1F656D471B9D}" type="datetime1">
              <a:rPr lang="en-US" smtClean="0"/>
              <a:t>9/18/20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94469E-B110-48DF-82AA-427BD4D5D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6FB754-5ED9-451C-BEEB-7F607E5B8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B8611-D7A9-4066-AEED-93850286C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54B7A-92FE-4D68-946A-456AE3C67C06}" type="datetime1">
              <a:rPr lang="en-US" smtClean="0"/>
              <a:t>9/18/20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CADDC-251E-4746-93B3-6D79B2A4B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C4599-C127-417F-8F10-977E21D22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66AE4-D26F-45FE-AC10-8BF9DD68A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52C4-0870-4A3A-9CA0-4C8C6C40E468}" type="datetime1">
              <a:rPr lang="en-US" smtClean="0"/>
              <a:t>9/18/20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6CA20-AE22-4375-AA43-DE240BBB4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88687-6299-40CA-8F2E-3D20CA53A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6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085CCD-7916-450B-BCF2-7225CA3BE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DD41D-F58F-4BBF-9967-DCC7D7E5B653}" type="datetime1">
              <a:rPr lang="en-US" smtClean="0"/>
              <a:t>9/18/20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2BF048-E652-4078-9ABA-77565B18C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35BD0F-71A4-4231-B74E-56E8C15C6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FF143F-30A5-4664-9479-A1E9FCCAB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5E458-3B6E-4F6C-89A0-C0100766DDB5}" type="datetime1">
              <a:rPr lang="en-US" smtClean="0"/>
              <a:t>9/18/20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1AFA63-95B3-40A1-9539-94C6A5263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21667B-337B-415D-9D9F-07D4CB731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FF8EE8-7B70-448B-90C4-C66E4A4D8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F1EFE-28CB-4A8F-88CE-02AE542725AA}" type="datetime1">
              <a:rPr lang="en-US" smtClean="0"/>
              <a:t>9/18/20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3D6B99-83B9-4750-9AAF-3D35E63DB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4AEFCC-F8E4-4C7C-8160-40CCBC9F9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FAC2B-04C0-41DE-A2D5-81E1B9713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5D571-ECF1-4E01-993D-2B5915557416}" type="datetime1">
              <a:rPr lang="en-US" smtClean="0"/>
              <a:t>9/18/20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C0D3A-37F6-42D7-B518-D5E817197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60A5A-BE72-47F6-A38B-07460C7FE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FCB31-7912-4FCE-AF87-B54284E2F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691A-3C26-4128-9707-E1B70398928A}" type="datetime1">
              <a:rPr lang="en-US" smtClean="0"/>
              <a:t>9/18/20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8325F-A1FE-44EA-B04D-8D8032EA8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3E6C9-B048-4665-9CD4-70FC1311F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0"/>
                <a:lumMod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E97687-F5F4-4BE5-9F5E-868926C94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0CD019-B81F-45B7-9BA8-E1E2C3C1A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A7D71648-79E0-498A-88D5-EB43539D78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1D32403-DE1E-491B-BABE-59BB83DA715A}" type="datetime1">
              <a:rPr lang="en-US" smtClean="0"/>
              <a:t>9/18/20</a:t>
            </a:fld>
            <a:endParaRPr 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BF5EBC84-C2B0-40B4-9548-370E892FEC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6C057EAF-FF84-4BC7-8460-CDAA06D1A5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502050306020203" pitchFamily="18" charset="0"/>
              </a:defRPr>
            </a:lvl1pPr>
          </a:lstStyle>
          <a:p>
            <a:fld id="{06231A61-9CB7-4AFB-AB78-9AB1FE9EE0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8D320552-2B17-48A1-A1AA-DFE5E6CC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6365B3D-D64C-4413-80AD-3CA86137B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025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sv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1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57.svg"/><Relationship Id="rId4" Type="http://schemas.openxmlformats.org/officeDocument/2006/relationships/image" Target="../media/image53.sv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19.sv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svg"/><Relationship Id="rId11" Type="http://schemas.openxmlformats.org/officeDocument/2006/relationships/image" Target="../media/image54.png"/><Relationship Id="rId5" Type="http://schemas.openxmlformats.org/officeDocument/2006/relationships/image" Target="../media/image58.png"/><Relationship Id="rId10" Type="http://schemas.openxmlformats.org/officeDocument/2006/relationships/image" Target="../media/image32.svg"/><Relationship Id="rId4" Type="http://schemas.openxmlformats.org/officeDocument/2006/relationships/image" Target="../media/image57.svg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4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hanseychen.github.io/CoFI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8FF4A-40C3-47EC-8357-9D3D4A87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38561-5015-4600-B8F4-6A1E2D36A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7989" y="1217320"/>
            <a:ext cx="10956022" cy="15372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CoFI: Consistency-Guided Fault Injection for Cloud Systems</a:t>
            </a:r>
          </a:p>
        </p:txBody>
      </p:sp>
      <p:pic>
        <p:nvPicPr>
          <p:cNvPr id="7" name="Picture 6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D77BD4D3-CBFA-4B45-9588-F3BBB6F01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3883" r="13517" b="26377"/>
          <a:stretch/>
        </p:blipFill>
        <p:spPr>
          <a:xfrm>
            <a:off x="4347585" y="3116401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ECFC40B-8400-4ED1-A868-098460E31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7707" r="1304" b="27231"/>
          <a:stretch/>
        </p:blipFill>
        <p:spPr>
          <a:xfrm>
            <a:off x="8780943" y="3116401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BBB8B42-F653-4C5A-9378-E2F3E75E5D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16814" r="36201" b="52039"/>
          <a:stretch/>
        </p:blipFill>
        <p:spPr>
          <a:xfrm>
            <a:off x="2110354" y="3116401"/>
            <a:ext cx="1280160" cy="1280160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5C6033-F39A-446B-8D27-AD28D57305CB}"/>
              </a:ext>
            </a:extLst>
          </p:cNvPr>
          <p:cNvSpPr txBox="1"/>
          <p:nvPr/>
        </p:nvSpPr>
        <p:spPr>
          <a:xfrm>
            <a:off x="1883564" y="448800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Haicheng Chen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7A6EA-2FA9-431B-BEA6-94E6743E6CF4}"/>
              </a:ext>
            </a:extLst>
          </p:cNvPr>
          <p:cNvSpPr txBox="1"/>
          <p:nvPr/>
        </p:nvSpPr>
        <p:spPr>
          <a:xfrm>
            <a:off x="4102326" y="4488001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Wensheng Dou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7465FA-0451-4340-982F-967052010755}"/>
              </a:ext>
            </a:extLst>
          </p:cNvPr>
          <p:cNvSpPr txBox="1"/>
          <p:nvPr/>
        </p:nvSpPr>
        <p:spPr>
          <a:xfrm>
            <a:off x="6507168" y="4488001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Dong Wang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CFF104-0B29-4DB0-800D-919587F0D467}"/>
              </a:ext>
            </a:extLst>
          </p:cNvPr>
          <p:cNvSpPr txBox="1"/>
          <p:nvPr/>
        </p:nvSpPr>
        <p:spPr>
          <a:xfrm>
            <a:off x="8856272" y="448800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Feng Qin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66ACB4-17AB-EF42-8BA9-F402C13A9B25}"/>
              </a:ext>
            </a:extLst>
          </p:cNvPr>
          <p:cNvGrpSpPr/>
          <p:nvPr/>
        </p:nvGrpSpPr>
        <p:grpSpPr>
          <a:xfrm>
            <a:off x="1991297" y="5289881"/>
            <a:ext cx="8209406" cy="646331"/>
            <a:chOff x="776030" y="5317514"/>
            <a:chExt cx="8209406" cy="646331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AA524E-35FF-4D07-8F3F-464C7A74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067" y="5366360"/>
              <a:ext cx="1536189" cy="548640"/>
            </a:xfrm>
            <a:prstGeom prst="rect">
              <a:avLst/>
            </a:prstGeom>
          </p:spPr>
        </p:pic>
        <p:pic>
          <p:nvPicPr>
            <p:cNvPr id="22" name="图片 10">
              <a:extLst>
                <a:ext uri="{FF2B5EF4-FFF2-40B4-BE49-F238E27FC236}">
                  <a16:creationId xmlns:a16="http://schemas.microsoft.com/office/drawing/2014/main" id="{84AC770B-5B45-4A5D-9509-19282E0C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30" y="5366360"/>
              <a:ext cx="564446" cy="5486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00075C-C3DA-417C-B48E-07AA1949DE05}"/>
                </a:ext>
              </a:extLst>
            </p:cNvPr>
            <p:cNvSpPr txBox="1"/>
            <p:nvPr/>
          </p:nvSpPr>
          <p:spPr>
            <a:xfrm>
              <a:off x="1340476" y="5456014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Ohio State University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F363ED-DDBA-43E0-AA36-6F4C2FD4E697}"/>
                </a:ext>
              </a:extLst>
            </p:cNvPr>
            <p:cNvSpPr txBox="1"/>
            <p:nvPr/>
          </p:nvSpPr>
          <p:spPr>
            <a:xfrm>
              <a:off x="5684468" y="5317514"/>
              <a:ext cx="3300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Institute of Software,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Chinese Academy of Sciences</a:t>
              </a:r>
            </a:p>
          </p:txBody>
        </p:sp>
      </p:grp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49CC9879-1492-4498-8D5E-4E437B90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380" y="298339"/>
            <a:ext cx="10505240" cy="457200"/>
          </a:xfrm>
        </p:spPr>
        <p:txBody>
          <a:bodyPr anchor="ctr"/>
          <a:lstStyle/>
          <a:p>
            <a:r>
              <a:rPr lang="en-US" sz="1800" b="1" dirty="0"/>
              <a:t>The 35th IEEE/ACM International Conference on Automated Software Engineering (ASE 2020)</a:t>
            </a:r>
          </a:p>
        </p:txBody>
      </p:sp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F0A6E15-7B8F-1D4D-A980-F1A3513BB2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8" t="24148" r="17629" b="24148"/>
          <a:stretch/>
        </p:blipFill>
        <p:spPr>
          <a:xfrm>
            <a:off x="6564257" y="311640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4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47A05-96B8-D746-B453-B2E4972E9E5E}"/>
              </a:ext>
            </a:extLst>
          </p:cNvPr>
          <p:cNvSpPr/>
          <p:nvPr/>
        </p:nvSpPr>
        <p:spPr bwMode="auto">
          <a:xfrm>
            <a:off x="5061169" y="2013812"/>
            <a:ext cx="1851260" cy="3863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BF17CC-C6A6-9941-A349-022C1E5D4F72}"/>
              </a:ext>
            </a:extLst>
          </p:cNvPr>
          <p:cNvSpPr/>
          <p:nvPr/>
        </p:nvSpPr>
        <p:spPr bwMode="auto">
          <a:xfrm>
            <a:off x="7506422" y="2019135"/>
            <a:ext cx="1851260" cy="3863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4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2D3B1B-2932-734C-B845-ACEDEA83AAF3}"/>
              </a:ext>
            </a:extLst>
          </p:cNvPr>
          <p:cNvCxnSpPr/>
          <p:nvPr/>
        </p:nvCxnSpPr>
        <p:spPr bwMode="auto">
          <a:xfrm>
            <a:off x="124691" y="2329378"/>
            <a:ext cx="160955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1A353C-A3DF-8E43-AF17-299739093DA2}"/>
              </a:ext>
            </a:extLst>
          </p:cNvPr>
          <p:cNvSpPr txBox="1"/>
          <p:nvPr/>
        </p:nvSpPr>
        <p:spPr>
          <a:xfrm>
            <a:off x="41305" y="1986433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Decommission</a:t>
            </a:r>
          </a:p>
          <a:p>
            <a:pPr algn="ctr"/>
            <a:r>
              <a:rPr lang="en-US" i="1" dirty="0"/>
              <a:t>C</a:t>
            </a:r>
            <a:r>
              <a:rPr lang="en-US" i="1" baseline="-250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6D41B-ABD9-F14F-A25D-A95393DE1560}"/>
              </a:ext>
            </a:extLst>
          </p:cNvPr>
          <p:cNvSpPr/>
          <p:nvPr/>
        </p:nvSpPr>
        <p:spPr bwMode="auto">
          <a:xfrm>
            <a:off x="3508744" y="2079917"/>
            <a:ext cx="860733" cy="33074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6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5B1B3B-5CCF-D440-BE3F-DB9C2825E56B}"/>
              </a:ext>
            </a:extLst>
          </p:cNvPr>
          <p:cNvCxnSpPr>
            <a:cxnSpLocks/>
          </p:cNvCxnSpPr>
          <p:nvPr/>
        </p:nvCxnSpPr>
        <p:spPr>
          <a:xfrm>
            <a:off x="5014269" y="3472505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DB8C01-5709-2044-831E-742D57F93831}"/>
              </a:ext>
            </a:extLst>
          </p:cNvPr>
          <p:cNvSpPr txBox="1"/>
          <p:nvPr/>
        </p:nvSpPr>
        <p:spPr>
          <a:xfrm>
            <a:off x="5339490" y="3129404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828F15-07C4-EA4A-A666-6C809CF196C6}"/>
              </a:ext>
            </a:extLst>
          </p:cNvPr>
          <p:cNvCxnSpPr>
            <a:cxnSpLocks/>
          </p:cNvCxnSpPr>
          <p:nvPr/>
        </p:nvCxnSpPr>
        <p:spPr>
          <a:xfrm>
            <a:off x="1734249" y="3062906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BECC3E-5D29-0B48-AD73-5E8661DEECB1}"/>
              </a:ext>
            </a:extLst>
          </p:cNvPr>
          <p:cNvSpPr txBox="1"/>
          <p:nvPr/>
        </p:nvSpPr>
        <p:spPr>
          <a:xfrm>
            <a:off x="2008365" y="2732162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C196D9-09B4-C34B-8D1F-D4754DCFF2F5}"/>
              </a:ext>
            </a:extLst>
          </p:cNvPr>
          <p:cNvCxnSpPr/>
          <p:nvPr/>
        </p:nvCxnSpPr>
        <p:spPr>
          <a:xfrm>
            <a:off x="1612392" y="3164983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55C15-12D0-7440-8FB3-4A11D4C67554}"/>
              </a:ext>
            </a:extLst>
          </p:cNvPr>
          <p:cNvSpPr/>
          <p:nvPr/>
        </p:nvSpPr>
        <p:spPr bwMode="auto">
          <a:xfrm>
            <a:off x="7506422" y="2019135"/>
            <a:ext cx="1851260" cy="3863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" name="Table 17">
            <a:extLst>
              <a:ext uri="{FF2B5EF4-FFF2-40B4-BE49-F238E27FC236}">
                <a16:creationId xmlns:a16="http://schemas.microsoft.com/office/drawing/2014/main" id="{07F96BF6-CCC2-B44E-BC7B-F6875AFF3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28218"/>
              </p:ext>
            </p:extLst>
          </p:nvPr>
        </p:nvGraphicFramePr>
        <p:xfrm>
          <a:off x="8327992" y="2611002"/>
          <a:ext cx="1042734" cy="265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734">
                  <a:extLst>
                    <a:ext uri="{9D8B030D-6E8A-4147-A177-3AD203B41FA5}">
                      <a16:colId xmlns:a16="http://schemas.microsoft.com/office/drawing/2014/main" val="3565255658"/>
                    </a:ext>
                  </a:extLst>
                </a:gridCol>
              </a:tblGrid>
              <a:tr h="265709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Network partition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631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47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5B1B3B-5CCF-D440-BE3F-DB9C2825E56B}"/>
              </a:ext>
            </a:extLst>
          </p:cNvPr>
          <p:cNvCxnSpPr>
            <a:cxnSpLocks/>
          </p:cNvCxnSpPr>
          <p:nvPr/>
        </p:nvCxnSpPr>
        <p:spPr>
          <a:xfrm>
            <a:off x="5014269" y="3472505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90A4D4-DB02-A043-95A7-8D3DE37CB16A}"/>
              </a:ext>
            </a:extLst>
          </p:cNvPr>
          <p:cNvSpPr txBox="1"/>
          <p:nvPr/>
        </p:nvSpPr>
        <p:spPr>
          <a:xfrm>
            <a:off x="5130641" y="3893050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B8C01-5709-2044-831E-742D57F93831}"/>
              </a:ext>
            </a:extLst>
          </p:cNvPr>
          <p:cNvSpPr txBox="1"/>
          <p:nvPr/>
        </p:nvSpPr>
        <p:spPr>
          <a:xfrm>
            <a:off x="5339490" y="3129404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D0F35E-F7D2-CA40-A96B-37A9303477D3}"/>
              </a:ext>
            </a:extLst>
          </p:cNvPr>
          <p:cNvSpPr/>
          <p:nvPr/>
        </p:nvSpPr>
        <p:spPr>
          <a:xfrm>
            <a:off x="4956314" y="4000661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pic>
        <p:nvPicPr>
          <p:cNvPr id="30" name="Graphic 29" descr="Ladybug">
            <a:extLst>
              <a:ext uri="{FF2B5EF4-FFF2-40B4-BE49-F238E27FC236}">
                <a16:creationId xmlns:a16="http://schemas.microsoft.com/office/drawing/2014/main" id="{F34A08AE-4D69-CB47-9456-3C483E53F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9114" y="3830016"/>
            <a:ext cx="457200" cy="4572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828F15-07C4-EA4A-A666-6C809CF196C6}"/>
              </a:ext>
            </a:extLst>
          </p:cNvPr>
          <p:cNvCxnSpPr>
            <a:cxnSpLocks/>
          </p:cNvCxnSpPr>
          <p:nvPr/>
        </p:nvCxnSpPr>
        <p:spPr>
          <a:xfrm>
            <a:off x="1734249" y="3062906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BECC3E-5D29-0B48-AD73-5E8661DEECB1}"/>
              </a:ext>
            </a:extLst>
          </p:cNvPr>
          <p:cNvSpPr txBox="1"/>
          <p:nvPr/>
        </p:nvSpPr>
        <p:spPr>
          <a:xfrm>
            <a:off x="2008365" y="2732162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C196D9-09B4-C34B-8D1F-D4754DCFF2F5}"/>
              </a:ext>
            </a:extLst>
          </p:cNvPr>
          <p:cNvCxnSpPr/>
          <p:nvPr/>
        </p:nvCxnSpPr>
        <p:spPr>
          <a:xfrm>
            <a:off x="1612392" y="3164983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graphicFrame>
        <p:nvGraphicFramePr>
          <p:cNvPr id="34" name="Table 17">
            <a:extLst>
              <a:ext uri="{FF2B5EF4-FFF2-40B4-BE49-F238E27FC236}">
                <a16:creationId xmlns:a16="http://schemas.microsoft.com/office/drawing/2014/main" id="{C32BE820-B35D-3A4D-9936-EE76A66D5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5035"/>
              </p:ext>
            </p:extLst>
          </p:nvPr>
        </p:nvGraphicFramePr>
        <p:xfrm>
          <a:off x="8327992" y="2611002"/>
          <a:ext cx="1042734" cy="265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734">
                  <a:extLst>
                    <a:ext uri="{9D8B030D-6E8A-4147-A177-3AD203B41FA5}">
                      <a16:colId xmlns:a16="http://schemas.microsoft.com/office/drawing/2014/main" val="3565255658"/>
                    </a:ext>
                  </a:extLst>
                </a:gridCol>
              </a:tblGrid>
              <a:tr h="265709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Network partition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6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00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8373F-3B91-F345-9D96-66FF2E9812ED}"/>
              </a:ext>
            </a:extLst>
          </p:cNvPr>
          <p:cNvSpPr/>
          <p:nvPr/>
        </p:nvSpPr>
        <p:spPr>
          <a:xfrm>
            <a:off x="8327992" y="2612600"/>
            <a:ext cx="1042734" cy="15574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5B1B3B-5CCF-D440-BE3F-DB9C2825E56B}"/>
              </a:ext>
            </a:extLst>
          </p:cNvPr>
          <p:cNvCxnSpPr>
            <a:cxnSpLocks/>
          </p:cNvCxnSpPr>
          <p:nvPr/>
        </p:nvCxnSpPr>
        <p:spPr>
          <a:xfrm>
            <a:off x="5014269" y="3472505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90A4D4-DB02-A043-95A7-8D3DE37CB16A}"/>
              </a:ext>
            </a:extLst>
          </p:cNvPr>
          <p:cNvSpPr txBox="1"/>
          <p:nvPr/>
        </p:nvSpPr>
        <p:spPr>
          <a:xfrm>
            <a:off x="5130641" y="3893050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9F96E6-529A-4448-812B-71267D986542}"/>
              </a:ext>
            </a:extLst>
          </p:cNvPr>
          <p:cNvCxnSpPr>
            <a:cxnSpLocks/>
          </p:cNvCxnSpPr>
          <p:nvPr/>
        </p:nvCxnSpPr>
        <p:spPr>
          <a:xfrm flipH="1">
            <a:off x="5014271" y="4592825"/>
            <a:ext cx="44070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EF6C34-A2AB-8B4F-9AA7-FD2337FD49FB}"/>
              </a:ext>
            </a:extLst>
          </p:cNvPr>
          <p:cNvSpPr txBox="1"/>
          <p:nvPr/>
        </p:nvSpPr>
        <p:spPr>
          <a:xfrm>
            <a:off x="5154303" y="4703435"/>
            <a:ext cx="37189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,Normal)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/* Shouldn’t become Normal again */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B8C01-5709-2044-831E-742D57F93831}"/>
              </a:ext>
            </a:extLst>
          </p:cNvPr>
          <p:cNvSpPr txBox="1"/>
          <p:nvPr/>
        </p:nvSpPr>
        <p:spPr>
          <a:xfrm>
            <a:off x="5339490" y="3129404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D463CE-8A4A-8E43-9E14-D2AC9D73B89D}"/>
              </a:ext>
            </a:extLst>
          </p:cNvPr>
          <p:cNvSpPr txBox="1"/>
          <p:nvPr/>
        </p:nvSpPr>
        <p:spPr>
          <a:xfrm>
            <a:off x="5766758" y="4280654"/>
            <a:ext cx="27427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⑤GOSSIP{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D0F35E-F7D2-CA40-A96B-37A9303477D3}"/>
              </a:ext>
            </a:extLst>
          </p:cNvPr>
          <p:cNvSpPr/>
          <p:nvPr/>
        </p:nvSpPr>
        <p:spPr>
          <a:xfrm>
            <a:off x="4956314" y="4000661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FB402A-9F99-D243-BF1B-843D85E2A419}"/>
              </a:ext>
            </a:extLst>
          </p:cNvPr>
          <p:cNvSpPr/>
          <p:nvPr/>
        </p:nvSpPr>
        <p:spPr>
          <a:xfrm>
            <a:off x="4956314" y="4939298"/>
            <a:ext cx="115910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828F15-07C4-EA4A-A666-6C809CF196C6}"/>
              </a:ext>
            </a:extLst>
          </p:cNvPr>
          <p:cNvCxnSpPr>
            <a:cxnSpLocks/>
          </p:cNvCxnSpPr>
          <p:nvPr/>
        </p:nvCxnSpPr>
        <p:spPr>
          <a:xfrm>
            <a:off x="1734249" y="3062906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BECC3E-5D29-0B48-AD73-5E8661DEECB1}"/>
              </a:ext>
            </a:extLst>
          </p:cNvPr>
          <p:cNvSpPr txBox="1"/>
          <p:nvPr/>
        </p:nvSpPr>
        <p:spPr>
          <a:xfrm>
            <a:off x="2008365" y="2732162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C196D9-09B4-C34B-8D1F-D4754DCFF2F5}"/>
              </a:ext>
            </a:extLst>
          </p:cNvPr>
          <p:cNvCxnSpPr/>
          <p:nvPr/>
        </p:nvCxnSpPr>
        <p:spPr>
          <a:xfrm>
            <a:off x="1612392" y="3164983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pic>
        <p:nvPicPr>
          <p:cNvPr id="34" name="Graphic 33" descr="Ladybug">
            <a:extLst>
              <a:ext uri="{FF2B5EF4-FFF2-40B4-BE49-F238E27FC236}">
                <a16:creationId xmlns:a16="http://schemas.microsoft.com/office/drawing/2014/main" id="{D1F1344C-D2DB-0346-9992-6A1A0CC14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9114" y="3830016"/>
            <a:ext cx="457200" cy="4572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38CFE29-D5E7-4441-AF35-76E492E738CD}"/>
              </a:ext>
            </a:extLst>
          </p:cNvPr>
          <p:cNvSpPr/>
          <p:nvPr/>
        </p:nvSpPr>
        <p:spPr bwMode="auto">
          <a:xfrm>
            <a:off x="7293436" y="4205220"/>
            <a:ext cx="1264531" cy="4981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2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 animBg="1"/>
      <p:bldP spid="35" grpId="0" animBg="1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4F41EE-3396-E745-B717-11CB22806584}"/>
              </a:ext>
            </a:extLst>
          </p:cNvPr>
          <p:cNvCxnSpPr>
            <a:cxnSpLocks/>
            <a:stCxn id="22" idx="4"/>
            <a:endCxn id="41" idx="0"/>
          </p:cNvCxnSpPr>
          <p:nvPr/>
        </p:nvCxnSpPr>
        <p:spPr bwMode="auto">
          <a:xfrm>
            <a:off x="9424176" y="2258527"/>
            <a:ext cx="2859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96816F-895D-4844-9EBB-D32B5D15063B}"/>
              </a:ext>
            </a:extLst>
          </p:cNvPr>
          <p:cNvCxnSpPr>
            <a:cxnSpLocks/>
            <a:endCxn id="44" idx="2"/>
          </p:cNvCxnSpPr>
          <p:nvPr/>
        </p:nvCxnSpPr>
        <p:spPr bwMode="auto">
          <a:xfrm>
            <a:off x="9421348" y="4587811"/>
            <a:ext cx="3023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8373F-3B91-F345-9D96-66FF2E9812ED}"/>
              </a:ext>
            </a:extLst>
          </p:cNvPr>
          <p:cNvSpPr/>
          <p:nvPr/>
        </p:nvSpPr>
        <p:spPr>
          <a:xfrm>
            <a:off x="8327992" y="2612600"/>
            <a:ext cx="1042734" cy="15574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5B1B3B-5CCF-D440-BE3F-DB9C2825E56B}"/>
              </a:ext>
            </a:extLst>
          </p:cNvPr>
          <p:cNvCxnSpPr>
            <a:cxnSpLocks/>
          </p:cNvCxnSpPr>
          <p:nvPr/>
        </p:nvCxnSpPr>
        <p:spPr>
          <a:xfrm>
            <a:off x="5014269" y="3472505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90A4D4-DB02-A043-95A7-8D3DE37CB16A}"/>
              </a:ext>
            </a:extLst>
          </p:cNvPr>
          <p:cNvSpPr txBox="1"/>
          <p:nvPr/>
        </p:nvSpPr>
        <p:spPr>
          <a:xfrm>
            <a:off x="5130641" y="3893050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9F96E6-529A-4448-812B-71267D986542}"/>
              </a:ext>
            </a:extLst>
          </p:cNvPr>
          <p:cNvCxnSpPr>
            <a:cxnSpLocks/>
          </p:cNvCxnSpPr>
          <p:nvPr/>
        </p:nvCxnSpPr>
        <p:spPr>
          <a:xfrm flipH="1">
            <a:off x="5014271" y="4592825"/>
            <a:ext cx="44070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EF6C34-A2AB-8B4F-9AA7-FD2337FD49FB}"/>
              </a:ext>
            </a:extLst>
          </p:cNvPr>
          <p:cNvSpPr txBox="1"/>
          <p:nvPr/>
        </p:nvSpPr>
        <p:spPr>
          <a:xfrm>
            <a:off x="5154303" y="4703435"/>
            <a:ext cx="37189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</a:t>
            </a:r>
          </a:p>
          <a:p>
            <a:pPr algn="l"/>
            <a:r>
              <a:rPr lang="en-US" dirty="0">
                <a:latin typeface="+mn-lt"/>
              </a:rPr>
              <a:t>/* Shouldn’t become Normal again */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B8C01-5709-2044-831E-742D57F93831}"/>
              </a:ext>
            </a:extLst>
          </p:cNvPr>
          <p:cNvSpPr txBox="1"/>
          <p:nvPr/>
        </p:nvSpPr>
        <p:spPr>
          <a:xfrm>
            <a:off x="5339490" y="3129404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D463CE-8A4A-8E43-9E14-D2AC9D73B89D}"/>
              </a:ext>
            </a:extLst>
          </p:cNvPr>
          <p:cNvSpPr txBox="1"/>
          <p:nvPr/>
        </p:nvSpPr>
        <p:spPr>
          <a:xfrm>
            <a:off x="5766758" y="4280654"/>
            <a:ext cx="27427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⑤GOSSIP{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D0F35E-F7D2-CA40-A96B-37A9303477D3}"/>
              </a:ext>
            </a:extLst>
          </p:cNvPr>
          <p:cNvSpPr/>
          <p:nvPr/>
        </p:nvSpPr>
        <p:spPr>
          <a:xfrm>
            <a:off x="4956314" y="4000661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FB402A-9F99-D243-BF1B-843D85E2A419}"/>
              </a:ext>
            </a:extLst>
          </p:cNvPr>
          <p:cNvSpPr/>
          <p:nvPr/>
        </p:nvSpPr>
        <p:spPr>
          <a:xfrm>
            <a:off x="4956314" y="4939298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828F15-07C4-EA4A-A666-6C809CF196C6}"/>
              </a:ext>
            </a:extLst>
          </p:cNvPr>
          <p:cNvCxnSpPr>
            <a:cxnSpLocks/>
          </p:cNvCxnSpPr>
          <p:nvPr/>
        </p:nvCxnSpPr>
        <p:spPr>
          <a:xfrm>
            <a:off x="1734249" y="3062906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BECC3E-5D29-0B48-AD73-5E8661DEECB1}"/>
              </a:ext>
            </a:extLst>
          </p:cNvPr>
          <p:cNvSpPr txBox="1"/>
          <p:nvPr/>
        </p:nvSpPr>
        <p:spPr>
          <a:xfrm>
            <a:off x="2008365" y="2732162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C196D9-09B4-C34B-8D1F-D4754DCFF2F5}"/>
              </a:ext>
            </a:extLst>
          </p:cNvPr>
          <p:cNvCxnSpPr/>
          <p:nvPr/>
        </p:nvCxnSpPr>
        <p:spPr>
          <a:xfrm>
            <a:off x="1612392" y="3164983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>
            <a:extLst>
              <a:ext uri="{FF2B5EF4-FFF2-40B4-BE49-F238E27FC236}">
                <a16:creationId xmlns:a16="http://schemas.microsoft.com/office/drawing/2014/main" id="{0836052A-B6B5-914E-B6D7-EBB5F8FB2059}"/>
              </a:ext>
            </a:extLst>
          </p:cNvPr>
          <p:cNvSpPr/>
          <p:nvPr/>
        </p:nvSpPr>
        <p:spPr bwMode="auto">
          <a:xfrm>
            <a:off x="9710105" y="2258527"/>
            <a:ext cx="329045" cy="793276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BBF683-9CFF-3648-98A2-3AC6164B91D1}"/>
              </a:ext>
            </a:extLst>
          </p:cNvPr>
          <p:cNvSpPr txBox="1"/>
          <p:nvPr/>
        </p:nvSpPr>
        <p:spPr>
          <a:xfrm>
            <a:off x="10038079" y="2169459"/>
            <a:ext cx="2013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Network partition should start after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① but before </a:t>
            </a:r>
            <a:r>
              <a:rPr lang="en-US" dirty="0">
                <a:latin typeface="+mn-lt"/>
              </a:rPr>
              <a:t>③.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F6B409-5BC3-B948-8B1A-4697EFAD91C5}"/>
              </a:ext>
            </a:extLst>
          </p:cNvPr>
          <p:cNvSpPr txBox="1"/>
          <p:nvPr/>
        </p:nvSpPr>
        <p:spPr>
          <a:xfrm>
            <a:off x="10038079" y="3890525"/>
            <a:ext cx="201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Network partition should stop after </a:t>
            </a:r>
            <a:r>
              <a:rPr lang="en-US" dirty="0"/>
              <a:t>④</a:t>
            </a:r>
            <a:r>
              <a:rPr lang="en-US" dirty="0">
                <a:latin typeface="+mn-lt"/>
              </a:rPr>
              <a:t> but before ⑤.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C7A7F2A2-1238-6E46-BE4D-0EF8BE8EB21A}"/>
              </a:ext>
            </a:extLst>
          </p:cNvPr>
          <p:cNvSpPr/>
          <p:nvPr/>
        </p:nvSpPr>
        <p:spPr bwMode="auto">
          <a:xfrm>
            <a:off x="9723654" y="4116570"/>
            <a:ext cx="329045" cy="471241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446AC0-A566-1B49-9769-50CE29CB3CED}"/>
              </a:ext>
            </a:extLst>
          </p:cNvPr>
          <p:cNvCxnSpPr>
            <a:cxnSpLocks/>
            <a:endCxn id="41" idx="2"/>
          </p:cNvCxnSpPr>
          <p:nvPr/>
        </p:nvCxnSpPr>
        <p:spPr bwMode="auto">
          <a:xfrm>
            <a:off x="8327992" y="3051803"/>
            <a:ext cx="138211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9D245E-035F-1F40-BEB5-0FEF67BF618F}"/>
              </a:ext>
            </a:extLst>
          </p:cNvPr>
          <p:cNvCxnSpPr>
            <a:cxnSpLocks/>
            <a:stCxn id="24" idx="4"/>
            <a:endCxn id="44" idx="0"/>
          </p:cNvCxnSpPr>
          <p:nvPr/>
        </p:nvCxnSpPr>
        <p:spPr bwMode="auto">
          <a:xfrm flipV="1">
            <a:off x="5014269" y="4116570"/>
            <a:ext cx="4709385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66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FFB8C-6CE7-CD49-AC28-ECA0F00A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16</a:t>
            </a:fld>
            <a:endParaRPr lang="en-US"/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4B12DF5-7F54-4F4E-907D-FC66E7D44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4514" y="3156335"/>
            <a:ext cx="3200400" cy="32004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837F96FF-822A-7048-90E7-34DA6C986893}"/>
              </a:ext>
            </a:extLst>
          </p:cNvPr>
          <p:cNvSpPr/>
          <p:nvPr/>
        </p:nvSpPr>
        <p:spPr bwMode="auto">
          <a:xfrm>
            <a:off x="3850104" y="1676399"/>
            <a:ext cx="6317381" cy="2047825"/>
          </a:xfrm>
          <a:prstGeom prst="wedgeRectCallout">
            <a:avLst>
              <a:gd name="adj1" fmla="val -42438"/>
              <a:gd name="adj2" fmla="val 76121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artition bug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bug that is triggered by network partitions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47D2-6815-3841-B909-C2E37A12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fault injection tools are not effective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1AEC-F045-1148-916F-45B6DA3E0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inject network partitions.</a:t>
            </a:r>
          </a:p>
          <a:p>
            <a:pPr lvl="1"/>
            <a:r>
              <a:rPr lang="en-US" dirty="0"/>
              <a:t>Node crash: </a:t>
            </a:r>
            <a:r>
              <a:rPr lang="en-US" dirty="0" err="1"/>
              <a:t>FCatch</a:t>
            </a:r>
            <a:r>
              <a:rPr lang="en-US" dirty="0"/>
              <a:t>, </a:t>
            </a:r>
            <a:r>
              <a:rPr lang="en-US" dirty="0" err="1"/>
              <a:t>CrashTuner</a:t>
            </a:r>
            <a:r>
              <a:rPr lang="en-US" dirty="0"/>
              <a:t>, ...</a:t>
            </a:r>
          </a:p>
          <a:p>
            <a:pPr lvl="1"/>
            <a:r>
              <a:rPr lang="en-US" dirty="0"/>
              <a:t>File system faults: CORDS, ...</a:t>
            </a:r>
          </a:p>
          <a:p>
            <a:pPr lvl="1"/>
            <a:r>
              <a:rPr lang="en-US" dirty="0"/>
              <a:t>Unreliable network: </a:t>
            </a:r>
            <a:r>
              <a:rPr lang="en-US" dirty="0" err="1"/>
              <a:t>Namazu</a:t>
            </a:r>
            <a:r>
              <a:rPr lang="en-US" dirty="0"/>
              <a:t>, ...</a:t>
            </a:r>
          </a:p>
          <a:p>
            <a:pPr lvl="1"/>
            <a:endParaRPr lang="en-US" dirty="0"/>
          </a:p>
          <a:p>
            <a:r>
              <a:rPr lang="en-US" dirty="0"/>
              <a:t>Inject network partitions but require </a:t>
            </a:r>
            <a:r>
              <a:rPr lang="en-US" u="sng" dirty="0">
                <a:solidFill>
                  <a:srgbClr val="C00000"/>
                </a:solidFill>
              </a:rPr>
              <a:t>manually specifying the timing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NEAT, Jepsen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BDF15-ABAB-A545-9D89-34920280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7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B1DAFC-1F8C-AE46-9336-A2863810B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CoFI: </a:t>
            </a:r>
            <a:r>
              <a:rPr lang="en-US" dirty="0">
                <a:solidFill>
                  <a:srgbClr val="C00000"/>
                </a:solidFill>
              </a:rPr>
              <a:t>Co</a:t>
            </a:r>
            <a:r>
              <a:rPr lang="en-US" dirty="0"/>
              <a:t>nsistency-guided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/>
              <a:t>ault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/>
              <a:t>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B8050-A323-654E-8A5E-B67D8AE7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6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E56ED-52DA-434B-B6C2-1B840361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observations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07C3C91F-6ADC-374C-85CF-03BD8A699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partitions can leave a cloud system in </a:t>
            </a:r>
            <a:r>
              <a:rPr lang="en-US" u="sng" dirty="0">
                <a:solidFill>
                  <a:srgbClr val="C00000"/>
                </a:solidFill>
              </a:rPr>
              <a:t>inconsistent states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Partition bugs are more likely to occur in </a:t>
            </a:r>
            <a:r>
              <a:rPr lang="en-US" u="sng" dirty="0">
                <a:solidFill>
                  <a:srgbClr val="C00000"/>
                </a:solidFill>
              </a:rPr>
              <a:t>inconsistent states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2101E-E4A6-204A-89D7-56B2557F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8997-8895-422A-B8EF-C4DDE0AF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systems are part of our daily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98EB4-4C6E-4D6B-BE75-C520340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BC95DB-CA48-594D-8B0B-46FA93425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5" y="3429000"/>
            <a:ext cx="6822440" cy="209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364AEE-9908-2A42-B59C-AB5E4F3DF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5" y="1417639"/>
            <a:ext cx="6822440" cy="1513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3B6F5E-7A02-7044-A3EE-5BDA9A1492B8}"/>
              </a:ext>
            </a:extLst>
          </p:cNvPr>
          <p:cNvGrpSpPr/>
          <p:nvPr/>
        </p:nvGrpSpPr>
        <p:grpSpPr>
          <a:xfrm>
            <a:off x="8520695" y="1716614"/>
            <a:ext cx="2683607" cy="3424772"/>
            <a:chOff x="8472568" y="1539266"/>
            <a:chExt cx="2683607" cy="3424772"/>
          </a:xfrm>
        </p:grpSpPr>
        <p:pic>
          <p:nvPicPr>
            <p:cNvPr id="10" name="Picture 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26BA5A8-E23F-1C49-A625-65B82E2A1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5" t="27157" r="12202" b="28514"/>
            <a:stretch/>
          </p:blipFill>
          <p:spPr>
            <a:xfrm>
              <a:off x="8705123" y="2840172"/>
              <a:ext cx="2218496" cy="731520"/>
            </a:xfrm>
            <a:prstGeom prst="rect">
              <a:avLst/>
            </a:prstGeom>
            <a:noFill/>
          </p:spPr>
        </p:pic>
        <p:pic>
          <p:nvPicPr>
            <p:cNvPr id="11" name="Picture 1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BB6A73B-A5D9-4841-BA42-A71F13CD6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2" t="24723" r="6001" b="21734"/>
            <a:stretch/>
          </p:blipFill>
          <p:spPr>
            <a:xfrm>
              <a:off x="8472568" y="1539266"/>
              <a:ext cx="2683607" cy="640080"/>
            </a:xfrm>
            <a:prstGeom prst="rect">
              <a:avLst/>
            </a:prstGeom>
            <a:noFill/>
          </p:spPr>
        </p:pic>
        <p:pic>
          <p:nvPicPr>
            <p:cNvPr id="12" name="Picture 2" descr="“amazon”的图片搜索结果">
              <a:extLst>
                <a:ext uri="{FF2B5EF4-FFF2-40B4-BE49-F238E27FC236}">
                  <a16:creationId xmlns:a16="http://schemas.microsoft.com/office/drawing/2014/main" id="{1B621988-29B4-9042-89CE-8ADD01C04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5898" y="4232518"/>
              <a:ext cx="1996946" cy="731520"/>
            </a:xfrm>
            <a:prstGeom prst="rect">
              <a:avLst/>
            </a:prstGeom>
            <a:noFill/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3712832-9B4F-2F42-BC6C-2FAAD0AC2E22}"/>
              </a:ext>
            </a:extLst>
          </p:cNvPr>
          <p:cNvSpPr/>
          <p:nvPr/>
        </p:nvSpPr>
        <p:spPr bwMode="auto">
          <a:xfrm>
            <a:off x="4909457" y="2623457"/>
            <a:ext cx="2035628" cy="3156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60FAD6-5446-C24F-9476-0D23FEDE6CD0}"/>
              </a:ext>
            </a:extLst>
          </p:cNvPr>
          <p:cNvSpPr/>
          <p:nvPr/>
        </p:nvSpPr>
        <p:spPr bwMode="auto">
          <a:xfrm>
            <a:off x="1502229" y="4295035"/>
            <a:ext cx="1578428" cy="6144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6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E56ED-52DA-434B-B6C2-1B840361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2101E-E4A6-204A-89D7-56B2557F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E21F8-BBD6-A647-9CF4-F440E8A005F4}"/>
              </a:ext>
            </a:extLst>
          </p:cNvPr>
          <p:cNvSpPr/>
          <p:nvPr/>
        </p:nvSpPr>
        <p:spPr>
          <a:xfrm>
            <a:off x="10218587" y="3014239"/>
            <a:ext cx="1042734" cy="15574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B4B7A-C354-B74B-9A0F-1B5CF7D45484}"/>
              </a:ext>
            </a:extLst>
          </p:cNvPr>
          <p:cNvSpPr/>
          <p:nvPr/>
        </p:nvSpPr>
        <p:spPr>
          <a:xfrm>
            <a:off x="3354387" y="1991535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B46D9-20AB-6C46-A53A-C198981BBAA8}"/>
              </a:ext>
            </a:extLst>
          </p:cNvPr>
          <p:cNvSpPr/>
          <p:nvPr/>
        </p:nvSpPr>
        <p:spPr>
          <a:xfrm>
            <a:off x="6634408" y="1991535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D2C14D-57F8-404A-9A88-045D1D1B9232}"/>
              </a:ext>
            </a:extLst>
          </p:cNvPr>
          <p:cNvSpPr/>
          <p:nvPr/>
        </p:nvSpPr>
        <p:spPr>
          <a:xfrm>
            <a:off x="11041487" y="1991535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BB38E0-595F-5A49-9FFB-73572DDD423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624844" y="2377902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0E853D-7446-A24F-8E77-6F65011B886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904865" y="2377902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9F47F-260C-0B42-ACFE-406CD09F42D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1311944" y="2377902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347CA2-6A9F-6A43-BA2A-ECD8AED4831F}"/>
              </a:ext>
            </a:extLst>
          </p:cNvPr>
          <p:cNvCxnSpPr>
            <a:cxnSpLocks/>
          </p:cNvCxnSpPr>
          <p:nvPr/>
        </p:nvCxnSpPr>
        <p:spPr>
          <a:xfrm>
            <a:off x="3624844" y="2844198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0F4608-5B21-DE44-A606-2C3D1D98C425}"/>
              </a:ext>
            </a:extLst>
          </p:cNvPr>
          <p:cNvSpPr txBox="1"/>
          <p:nvPr/>
        </p:nvSpPr>
        <p:spPr>
          <a:xfrm>
            <a:off x="9480617" y="2463711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9DF93-32A4-3840-B1DF-4364B09A632D}"/>
              </a:ext>
            </a:extLst>
          </p:cNvPr>
          <p:cNvSpPr txBox="1"/>
          <p:nvPr/>
        </p:nvSpPr>
        <p:spPr>
          <a:xfrm>
            <a:off x="4153726" y="2513455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9ED009-B457-2B4B-8F2D-FFE6518434D8}"/>
              </a:ext>
            </a:extLst>
          </p:cNvPr>
          <p:cNvSpPr txBox="1"/>
          <p:nvPr/>
        </p:nvSpPr>
        <p:spPr>
          <a:xfrm>
            <a:off x="7014742" y="2954761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B46BB9-09DF-254C-B1C1-7CF416F7A7E4}"/>
              </a:ext>
            </a:extLst>
          </p:cNvPr>
          <p:cNvCxnSpPr>
            <a:cxnSpLocks/>
          </p:cNvCxnSpPr>
          <p:nvPr/>
        </p:nvCxnSpPr>
        <p:spPr>
          <a:xfrm>
            <a:off x="6904864" y="3874144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1C4AD32-BE5A-1D41-A28F-2C434889DF9B}"/>
              </a:ext>
            </a:extLst>
          </p:cNvPr>
          <p:cNvSpPr txBox="1"/>
          <p:nvPr/>
        </p:nvSpPr>
        <p:spPr>
          <a:xfrm>
            <a:off x="7021236" y="4294689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E124AB-21DD-1143-ADE2-32581D6AAD85}"/>
              </a:ext>
            </a:extLst>
          </p:cNvPr>
          <p:cNvCxnSpPr>
            <a:cxnSpLocks/>
          </p:cNvCxnSpPr>
          <p:nvPr/>
        </p:nvCxnSpPr>
        <p:spPr>
          <a:xfrm flipH="1">
            <a:off x="6904866" y="4994464"/>
            <a:ext cx="44070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B91748-FF3A-C345-913E-3B57A3B82C15}"/>
              </a:ext>
            </a:extLst>
          </p:cNvPr>
          <p:cNvSpPr txBox="1"/>
          <p:nvPr/>
        </p:nvSpPr>
        <p:spPr>
          <a:xfrm>
            <a:off x="7044898" y="5105074"/>
            <a:ext cx="37189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</a:t>
            </a:r>
          </a:p>
          <a:p>
            <a:pPr algn="l"/>
            <a:r>
              <a:rPr lang="en-US" dirty="0">
                <a:latin typeface="+mn-lt"/>
              </a:rPr>
              <a:t>/* Shouldn’t become Normal again */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1F6693-ECF0-994E-A0A9-E7E4227964D7}"/>
              </a:ext>
            </a:extLst>
          </p:cNvPr>
          <p:cNvSpPr txBox="1"/>
          <p:nvPr/>
        </p:nvSpPr>
        <p:spPr>
          <a:xfrm>
            <a:off x="7230085" y="3531043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417A27-7559-B84A-AA12-D5EBE19470F5}"/>
              </a:ext>
            </a:extLst>
          </p:cNvPr>
          <p:cNvSpPr txBox="1"/>
          <p:nvPr/>
        </p:nvSpPr>
        <p:spPr>
          <a:xfrm>
            <a:off x="7657353" y="4682293"/>
            <a:ext cx="27427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⑤GOSSIP{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56B882-5202-CA4C-BAA0-83F88DDEB4BE}"/>
              </a:ext>
            </a:extLst>
          </p:cNvPr>
          <p:cNvSpPr/>
          <p:nvPr/>
        </p:nvSpPr>
        <p:spPr>
          <a:xfrm>
            <a:off x="11256816" y="2544256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D4F69E-B065-FB43-8C45-D3811ADA364F}"/>
              </a:ext>
            </a:extLst>
          </p:cNvPr>
          <p:cNvSpPr/>
          <p:nvPr/>
        </p:nvSpPr>
        <p:spPr>
          <a:xfrm>
            <a:off x="6846909" y="303440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A733D8-2D70-2042-B741-A9C9EFBF40F0}"/>
              </a:ext>
            </a:extLst>
          </p:cNvPr>
          <p:cNvSpPr/>
          <p:nvPr/>
        </p:nvSpPr>
        <p:spPr>
          <a:xfrm>
            <a:off x="6846909" y="4402300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DB81A6-62F6-764E-9F92-8472C8CFD696}"/>
              </a:ext>
            </a:extLst>
          </p:cNvPr>
          <p:cNvSpPr/>
          <p:nvPr/>
        </p:nvSpPr>
        <p:spPr>
          <a:xfrm>
            <a:off x="6846909" y="534093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8AAD04-A318-F142-B903-FCDD218724AB}"/>
              </a:ext>
            </a:extLst>
          </p:cNvPr>
          <p:cNvSpPr/>
          <p:nvPr/>
        </p:nvSpPr>
        <p:spPr>
          <a:xfrm>
            <a:off x="6846909" y="2535406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049C8E-4D22-6C48-BE90-32ABD7625B4E}"/>
              </a:ext>
            </a:extLst>
          </p:cNvPr>
          <p:cNvSpPr txBox="1"/>
          <p:nvPr/>
        </p:nvSpPr>
        <p:spPr>
          <a:xfrm>
            <a:off x="7014742" y="2454018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ACE14F-37F4-0D48-82A0-DF24964DA7C0}"/>
              </a:ext>
            </a:extLst>
          </p:cNvPr>
          <p:cNvCxnSpPr>
            <a:cxnSpLocks/>
          </p:cNvCxnSpPr>
          <p:nvPr/>
        </p:nvCxnSpPr>
        <p:spPr>
          <a:xfrm>
            <a:off x="3624844" y="3464545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E348C1-5B52-8347-AFA1-DE2F6DE47B0E}"/>
              </a:ext>
            </a:extLst>
          </p:cNvPr>
          <p:cNvSpPr txBox="1"/>
          <p:nvPr/>
        </p:nvSpPr>
        <p:spPr>
          <a:xfrm>
            <a:off x="3898960" y="3133801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CE2AF8-5457-8449-A06C-87C8AA87C5B4}"/>
              </a:ext>
            </a:extLst>
          </p:cNvPr>
          <p:cNvCxnSpPr/>
          <p:nvPr/>
        </p:nvCxnSpPr>
        <p:spPr>
          <a:xfrm>
            <a:off x="3502987" y="3566622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714677F-40EE-314A-9F47-D6B43040EAC0}"/>
              </a:ext>
            </a:extLst>
          </p:cNvPr>
          <p:cNvSpPr txBox="1"/>
          <p:nvPr/>
        </p:nvSpPr>
        <p:spPr>
          <a:xfrm>
            <a:off x="8327248" y="152525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inconsistent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42472918-C7A6-7D4D-A3E9-ADE2652E695E}"/>
              </a:ext>
            </a:extLst>
          </p:cNvPr>
          <p:cNvCxnSpPr>
            <a:cxnSpLocks/>
            <a:stCxn id="34" idx="1"/>
            <a:endCxn id="15" idx="0"/>
          </p:cNvCxnSpPr>
          <p:nvPr/>
        </p:nvCxnSpPr>
        <p:spPr bwMode="auto">
          <a:xfrm rot="10800000" flipV="1">
            <a:off x="7687202" y="1709921"/>
            <a:ext cx="640046" cy="124483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1347D432-C60F-5842-AD62-D510BCF1DC06}"/>
              </a:ext>
            </a:extLst>
          </p:cNvPr>
          <p:cNvCxnSpPr>
            <a:stCxn id="34" idx="3"/>
            <a:endCxn id="13" idx="0"/>
          </p:cNvCxnSpPr>
          <p:nvPr/>
        </p:nvCxnSpPr>
        <p:spPr bwMode="auto">
          <a:xfrm>
            <a:off x="9730196" y="1709922"/>
            <a:ext cx="602418" cy="75378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D2BB37F-A4BE-4440-B144-0C0231496E07}"/>
              </a:ext>
            </a:extLst>
          </p:cNvPr>
          <p:cNvSpPr txBox="1"/>
          <p:nvPr/>
        </p:nvSpPr>
        <p:spPr>
          <a:xfrm>
            <a:off x="8191228" y="399886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inconsistent</a:t>
            </a: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28E44D7-1FC6-AA4E-9077-E757F40F3224}"/>
              </a:ext>
            </a:extLst>
          </p:cNvPr>
          <p:cNvCxnSpPr>
            <a:cxnSpLocks/>
            <a:stCxn id="44" idx="3"/>
            <a:endCxn id="13" idx="2"/>
          </p:cNvCxnSpPr>
          <p:nvPr/>
        </p:nvCxnSpPr>
        <p:spPr bwMode="auto">
          <a:xfrm flipV="1">
            <a:off x="9594176" y="2740710"/>
            <a:ext cx="738438" cy="144282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D04770F7-3458-9D49-8746-C9A5CDEE1F5D}"/>
              </a:ext>
            </a:extLst>
          </p:cNvPr>
          <p:cNvCxnSpPr>
            <a:cxnSpLocks/>
            <a:stCxn id="44" idx="1"/>
            <a:endCxn id="17" idx="3"/>
          </p:cNvCxnSpPr>
          <p:nvPr/>
        </p:nvCxnSpPr>
        <p:spPr bwMode="auto">
          <a:xfrm rot="10800000" flipV="1">
            <a:off x="7768236" y="4183535"/>
            <a:ext cx="422993" cy="249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AF8ACF8-0E49-494F-BF0F-52755DE60D37}"/>
              </a:ext>
            </a:extLst>
          </p:cNvPr>
          <p:cNvGrpSpPr/>
          <p:nvPr/>
        </p:nvGrpSpPr>
        <p:grpSpPr>
          <a:xfrm>
            <a:off x="366258" y="4256518"/>
            <a:ext cx="5893814" cy="1200329"/>
            <a:chOff x="366258" y="4256518"/>
            <a:chExt cx="5893814" cy="120032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C5EE16-7653-D14F-8E95-0EDB97F5FF41}"/>
                </a:ext>
              </a:extLst>
            </p:cNvPr>
            <p:cNvSpPr/>
            <p:nvPr/>
          </p:nvSpPr>
          <p:spPr bwMode="auto">
            <a:xfrm>
              <a:off x="366258" y="4256518"/>
              <a:ext cx="5893814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297BAF-41B9-014A-A7D6-3BDC3F0D75E6}"/>
                </a:ext>
              </a:extLst>
            </p:cNvPr>
            <p:cNvSpPr/>
            <p:nvPr/>
          </p:nvSpPr>
          <p:spPr>
            <a:xfrm>
              <a:off x="1279385" y="4256518"/>
              <a:ext cx="49750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Control the timing of the network partition to thoroughly exercise a cloud system in </a:t>
              </a:r>
              <a:r>
                <a:rPr lang="en-US" sz="2400" u="sng" dirty="0">
                  <a:solidFill>
                    <a:srgbClr val="C00000"/>
                  </a:solidFill>
                </a:rPr>
                <a:t>inconsistent</a:t>
              </a:r>
              <a:r>
                <a:rPr lang="en-US" sz="2400" dirty="0"/>
                <a:t> states.</a:t>
              </a:r>
            </a:p>
          </p:txBody>
        </p:sp>
        <p:pic>
          <p:nvPicPr>
            <p:cNvPr id="53" name="Graphic 52" descr="Lights On">
              <a:extLst>
                <a:ext uri="{FF2B5EF4-FFF2-40B4-BE49-F238E27FC236}">
                  <a16:creationId xmlns:a16="http://schemas.microsoft.com/office/drawing/2014/main" id="{5063E57E-90CE-5744-9A1F-3B6F2133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6258" y="439948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7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C0CC-FC7F-454D-95C0-AB414E7D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How to represent and decide consistent states?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5642-0ADC-3142-98F7-C998E423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21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5C7E52-E393-5345-9131-36A6AE67DC9C}"/>
              </a:ext>
            </a:extLst>
          </p:cNvPr>
          <p:cNvGrpSpPr/>
          <p:nvPr/>
        </p:nvGrpSpPr>
        <p:grpSpPr>
          <a:xfrm>
            <a:off x="3286830" y="5058193"/>
            <a:ext cx="7828110" cy="616813"/>
            <a:chOff x="3286830" y="5058193"/>
            <a:chExt cx="7828110" cy="6168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E8967B-8CC2-1E4B-A098-6DC923A04279}"/>
                </a:ext>
              </a:extLst>
            </p:cNvPr>
            <p:cNvSpPr txBox="1"/>
            <p:nvPr/>
          </p:nvSpPr>
          <p:spPr>
            <a:xfrm>
              <a:off x="3541668" y="5305674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Paxos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5B8DAA-D1E5-5F4C-AE1C-540DF72BB39F}"/>
                </a:ext>
              </a:extLst>
            </p:cNvPr>
            <p:cNvSpPr txBox="1"/>
            <p:nvPr/>
          </p:nvSpPr>
          <p:spPr>
            <a:xfrm>
              <a:off x="4755871" y="5305674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Replication Pipeline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0E1375-3100-B547-97A5-ABF80186DF8F}"/>
                </a:ext>
              </a:extLst>
            </p:cNvPr>
            <p:cNvSpPr txBox="1"/>
            <p:nvPr/>
          </p:nvSpPr>
          <p:spPr>
            <a:xfrm>
              <a:off x="7355069" y="5305674"/>
              <a:ext cx="2198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Two-Phase Commit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B8F391-2158-C24C-BF32-66FE63EFF4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6830" y="5242859"/>
              <a:ext cx="67201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9657FB-CDB3-9447-BEE5-7ECF29CE5CF1}"/>
                </a:ext>
              </a:extLst>
            </p:cNvPr>
            <p:cNvSpPr txBox="1"/>
            <p:nvPr/>
          </p:nvSpPr>
          <p:spPr>
            <a:xfrm>
              <a:off x="10006944" y="505819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protocol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4E7E66-F6EB-584F-94DB-797A613202B9}"/>
                </a:ext>
              </a:extLst>
            </p:cNvPr>
            <p:cNvCxnSpPr/>
            <p:nvPr/>
          </p:nvCxnSpPr>
          <p:spPr bwMode="auto">
            <a:xfrm flipV="1">
              <a:off x="3954601" y="5155776"/>
              <a:ext cx="0" cy="1741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7E51AB-46CE-2E45-BBC8-2E91ABA05145}"/>
                </a:ext>
              </a:extLst>
            </p:cNvPr>
            <p:cNvCxnSpPr/>
            <p:nvPr/>
          </p:nvCxnSpPr>
          <p:spPr bwMode="auto">
            <a:xfrm flipV="1">
              <a:off x="5861302" y="5155776"/>
              <a:ext cx="0" cy="1741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B94E6A-1157-FD49-9390-013028017FB2}"/>
                </a:ext>
              </a:extLst>
            </p:cNvPr>
            <p:cNvCxnSpPr/>
            <p:nvPr/>
          </p:nvCxnSpPr>
          <p:spPr bwMode="auto">
            <a:xfrm flipV="1">
              <a:off x="8454120" y="5155776"/>
              <a:ext cx="0" cy="1741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7869DA-4A92-F74A-BD9A-2FA5E5FA1BD2}"/>
                </a:ext>
              </a:extLst>
            </p:cNvPr>
            <p:cNvSpPr txBox="1"/>
            <p:nvPr/>
          </p:nvSpPr>
          <p:spPr>
            <a:xfrm>
              <a:off x="9629918" y="530567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E982C7-68B0-044A-8A1C-56609012AD87}"/>
              </a:ext>
            </a:extLst>
          </p:cNvPr>
          <p:cNvGrpSpPr/>
          <p:nvPr/>
        </p:nvGrpSpPr>
        <p:grpSpPr>
          <a:xfrm>
            <a:off x="1179653" y="3382183"/>
            <a:ext cx="3052309" cy="1860676"/>
            <a:chOff x="1179653" y="3382183"/>
            <a:chExt cx="3052309" cy="186067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32947E2-A730-6146-BBF7-46C53B2AAC5E}"/>
                </a:ext>
              </a:extLst>
            </p:cNvPr>
            <p:cNvCxnSpPr/>
            <p:nvPr/>
          </p:nvCxnSpPr>
          <p:spPr bwMode="auto">
            <a:xfrm flipV="1">
              <a:off x="3290459" y="3751516"/>
              <a:ext cx="0" cy="14913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8138DF-A0EC-464B-9F72-30D54073FCC2}"/>
                </a:ext>
              </a:extLst>
            </p:cNvPr>
            <p:cNvSpPr txBox="1"/>
            <p:nvPr/>
          </p:nvSpPr>
          <p:spPr>
            <a:xfrm>
              <a:off x="2341700" y="3382183"/>
              <a:ext cx="1890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implementation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05E3C57-8908-3B46-BEE4-1F1006241731}"/>
                </a:ext>
              </a:extLst>
            </p:cNvPr>
            <p:cNvCxnSpPr/>
            <p:nvPr/>
          </p:nvCxnSpPr>
          <p:spPr bwMode="auto">
            <a:xfrm>
              <a:off x="3194395" y="4995633"/>
              <a:ext cx="1791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B3228D-79B9-CF47-B309-FE12C8C94358}"/>
                </a:ext>
              </a:extLst>
            </p:cNvPr>
            <p:cNvCxnSpPr/>
            <p:nvPr/>
          </p:nvCxnSpPr>
          <p:spPr bwMode="auto">
            <a:xfrm>
              <a:off x="3197763" y="4488157"/>
              <a:ext cx="1791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02B865-952A-434C-A23C-46DE01FDBA8A}"/>
                </a:ext>
              </a:extLst>
            </p:cNvPr>
            <p:cNvSpPr txBox="1"/>
            <p:nvPr/>
          </p:nvSpPr>
          <p:spPr>
            <a:xfrm>
              <a:off x="1751981" y="4801985"/>
              <a:ext cx="14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Cassandra’s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832F3E-43C0-9941-B353-A54AFA89A7D0}"/>
                </a:ext>
              </a:extLst>
            </p:cNvPr>
            <p:cNvSpPr txBox="1"/>
            <p:nvPr/>
          </p:nvSpPr>
          <p:spPr>
            <a:xfrm>
              <a:off x="1179653" y="4303491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Google Spanner’s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D0F8DB-6240-5F41-827B-142FF0240090}"/>
                </a:ext>
              </a:extLst>
            </p:cNvPr>
            <p:cNvSpPr txBox="1"/>
            <p:nvPr/>
          </p:nvSpPr>
          <p:spPr>
            <a:xfrm>
              <a:off x="2838376" y="3899872"/>
              <a:ext cx="377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...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DABFAD7-9BF6-524C-9435-A764D3B780F7}"/>
              </a:ext>
            </a:extLst>
          </p:cNvPr>
          <p:cNvSpPr txBox="1"/>
          <p:nvPr/>
        </p:nvSpPr>
        <p:spPr>
          <a:xfrm>
            <a:off x="6966733" y="3899872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🤔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283D7CDC-1699-714A-B655-3B2DE90F45DE}"/>
              </a:ext>
            </a:extLst>
          </p:cNvPr>
          <p:cNvSpPr/>
          <p:nvPr/>
        </p:nvSpPr>
        <p:spPr bwMode="auto">
          <a:xfrm>
            <a:off x="7238678" y="2083454"/>
            <a:ext cx="4868436" cy="1816413"/>
          </a:xfrm>
          <a:prstGeom prst="cloudCallout">
            <a:avLst>
              <a:gd name="adj1" fmla="val -35825"/>
              <a:gd name="adj2" fmla="val 6113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E40DA8-C3B6-3A48-8F28-4DC6DB40F27D}"/>
              </a:ext>
            </a:extLst>
          </p:cNvPr>
          <p:cNvSpPr txBox="1"/>
          <p:nvPr/>
        </p:nvSpPr>
        <p:spPr>
          <a:xfrm>
            <a:off x="7690733" y="2406919"/>
            <a:ext cx="4057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represent consistent states in </a:t>
            </a:r>
            <a:r>
              <a:rPr lang="en-US" sz="2400" u="sng" dirty="0">
                <a:solidFill>
                  <a:srgbClr val="C00000"/>
                </a:solidFill>
              </a:rPr>
              <a:t>different</a:t>
            </a:r>
            <a:r>
              <a:rPr lang="en-US" sz="2400" dirty="0"/>
              <a:t> cloud systems?</a:t>
            </a:r>
          </a:p>
        </p:txBody>
      </p:sp>
    </p:spTree>
    <p:extLst>
      <p:ext uri="{BB962C8B-B14F-4D97-AF65-F5344CB8AC3E}">
        <p14:creationId xmlns:p14="http://schemas.microsoft.com/office/powerpoint/2010/main" val="18451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757B-CF83-4E4B-885D-1E55CD27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How to represent and decide consistent states?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9C51D-82DF-434B-A600-BF963D19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1711B9-3155-C84D-A531-91D584A0A979}"/>
                  </a:ext>
                </a:extLst>
              </p:cNvPr>
              <p:cNvSpPr txBox="1"/>
              <p:nvPr/>
            </p:nvSpPr>
            <p:spPr>
              <a:xfrm>
                <a:off x="1017030" y="3637591"/>
                <a:ext cx="48626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An invariant in the example bug: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𝑠𝑡𝑎𝑡𝑢𝑠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@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𝑠𝑡𝑎𝑡𝑢𝑠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@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1711B9-3155-C84D-A531-91D584A0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0" y="3637591"/>
                <a:ext cx="4862677" cy="830997"/>
              </a:xfrm>
              <a:prstGeom prst="rect">
                <a:avLst/>
              </a:prstGeom>
              <a:blipFill>
                <a:blip r:embed="rId4"/>
                <a:stretch>
                  <a:fillRect t="-6154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C084034F-A9F2-3E40-A820-7907F13B3B5F}"/>
              </a:ext>
            </a:extLst>
          </p:cNvPr>
          <p:cNvSpPr txBox="1"/>
          <p:nvPr/>
        </p:nvSpPr>
        <p:spPr>
          <a:xfrm>
            <a:off x="6422050" y="6848036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C0ADF-7BD8-A146-8994-FEAF95A9F077}"/>
              </a:ext>
            </a:extLst>
          </p:cNvPr>
          <p:cNvSpPr txBox="1"/>
          <p:nvPr/>
        </p:nvSpPr>
        <p:spPr>
          <a:xfrm>
            <a:off x="6966733" y="3899872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😉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E1F20650-7E2F-3240-919A-A6F86C214FE3}"/>
              </a:ext>
            </a:extLst>
          </p:cNvPr>
          <p:cNvSpPr/>
          <p:nvPr/>
        </p:nvSpPr>
        <p:spPr bwMode="auto">
          <a:xfrm>
            <a:off x="7238678" y="2083454"/>
            <a:ext cx="4343722" cy="1816417"/>
          </a:xfrm>
          <a:prstGeom prst="cloudCallout">
            <a:avLst>
              <a:gd name="adj1" fmla="val -35968"/>
              <a:gd name="adj2" fmla="val 5731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A08B4-B2D0-1C4D-BDA8-1BE33B5044B1}"/>
              </a:ext>
            </a:extLst>
          </p:cNvPr>
          <p:cNvSpPr txBox="1"/>
          <p:nvPr/>
        </p:nvSpPr>
        <p:spPr>
          <a:xfrm>
            <a:off x="7690733" y="2406919"/>
            <a:ext cx="353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</a:t>
            </a:r>
            <a:r>
              <a:rPr lang="en-US" sz="2400" u="sng" dirty="0">
                <a:solidFill>
                  <a:srgbClr val="C00000"/>
                </a:solidFill>
              </a:rPr>
              <a:t>distributed program invariants</a:t>
            </a:r>
            <a:r>
              <a:rPr lang="en-US" sz="2400" dirty="0"/>
              <a:t> to represent consistent states.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3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757B-CF83-4E4B-885D-1E55CD27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How to represent and decide consistent states?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07F3C-32BE-2F43-9ADA-339694F15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98863"/>
          </a:xfrm>
        </p:spPr>
        <p:txBody>
          <a:bodyPr/>
          <a:lstStyle/>
          <a:p>
            <a:r>
              <a:rPr lang="en-US" dirty="0"/>
              <a:t>An invariant is </a:t>
            </a:r>
            <a:r>
              <a:rPr lang="en-US" u="sng" dirty="0">
                <a:solidFill>
                  <a:srgbClr val="009051"/>
                </a:solidFill>
              </a:rPr>
              <a:t>satisfied</a:t>
            </a:r>
            <a:r>
              <a:rPr lang="en-US" dirty="0"/>
              <a:t> in a state </a:t>
            </a:r>
            <a:r>
              <a:rPr lang="en-US" dirty="0">
                <a:sym typeface="Wingdings" pitchFamily="2" charset="2"/>
              </a:rPr>
              <a:t> The state is </a:t>
            </a:r>
            <a:r>
              <a:rPr lang="en-US" u="sng" dirty="0">
                <a:solidFill>
                  <a:srgbClr val="009051"/>
                </a:solidFill>
                <a:sym typeface="Wingdings" pitchFamily="2" charset="2"/>
              </a:rPr>
              <a:t>consistent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r>
              <a:rPr lang="en-US" dirty="0">
                <a:sym typeface="Wingdings" pitchFamily="2" charset="2"/>
              </a:rPr>
              <a:t>An invariant is </a:t>
            </a:r>
            <a:r>
              <a:rPr lang="en-US" u="sng" dirty="0">
                <a:solidFill>
                  <a:srgbClr val="C00000"/>
                </a:solidFill>
                <a:sym typeface="Wingdings" pitchFamily="2" charset="2"/>
              </a:rPr>
              <a:t>violated</a:t>
            </a:r>
            <a:r>
              <a:rPr lang="en-US" dirty="0">
                <a:sym typeface="Wingdings" pitchFamily="2" charset="2"/>
              </a:rPr>
              <a:t> in a state  The state is </a:t>
            </a:r>
            <a:r>
              <a:rPr lang="en-US" u="sng" dirty="0">
                <a:solidFill>
                  <a:srgbClr val="C00000"/>
                </a:solidFill>
                <a:sym typeface="Wingdings" pitchFamily="2" charset="2"/>
              </a:rPr>
              <a:t>inconsistent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9C51D-82DF-434B-A600-BF963D19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23</a:t>
            </a:fld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84034F-A9F2-3E40-A820-7907F13B3B5F}"/>
              </a:ext>
            </a:extLst>
          </p:cNvPr>
          <p:cNvSpPr txBox="1"/>
          <p:nvPr/>
        </p:nvSpPr>
        <p:spPr>
          <a:xfrm>
            <a:off x="6422050" y="6848036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6CC534-3D07-4F47-A11B-22F7BEC61FCD}"/>
              </a:ext>
            </a:extLst>
          </p:cNvPr>
          <p:cNvGrpSpPr/>
          <p:nvPr/>
        </p:nvGrpSpPr>
        <p:grpSpPr>
          <a:xfrm>
            <a:off x="7112039" y="2899064"/>
            <a:ext cx="2465874" cy="602769"/>
            <a:chOff x="7112039" y="2899064"/>
            <a:chExt cx="2465874" cy="60276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2F478C2-298C-8642-B245-99ED205D7916}"/>
                </a:ext>
              </a:extLst>
            </p:cNvPr>
            <p:cNvSpPr txBox="1"/>
            <p:nvPr/>
          </p:nvSpPr>
          <p:spPr>
            <a:xfrm>
              <a:off x="7680767" y="289906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9051"/>
                  </a:solidFill>
                </a:rPr>
                <a:t>consistent</a:t>
              </a:r>
            </a:p>
          </p:txBody>
        </p: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C2489D4A-7AAF-864D-BEED-DE1DEDC1F295}"/>
                </a:ext>
              </a:extLst>
            </p:cNvPr>
            <p:cNvCxnSpPr>
              <a:cxnSpLocks/>
              <a:stCxn id="49" idx="1"/>
              <a:endCxn id="43" idx="0"/>
            </p:cNvCxnSpPr>
            <p:nvPr/>
          </p:nvCxnSpPr>
          <p:spPr bwMode="auto">
            <a:xfrm rot="10800000" flipV="1">
              <a:off x="7112039" y="3083730"/>
              <a:ext cx="568729" cy="40841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905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id="{7DFAF3C0-EAE5-EC49-8024-D17D42E274BA}"/>
                </a:ext>
              </a:extLst>
            </p:cNvPr>
            <p:cNvCxnSpPr>
              <a:cxnSpLocks/>
              <a:stCxn id="49" idx="3"/>
              <a:endCxn id="27" idx="0"/>
            </p:cNvCxnSpPr>
            <p:nvPr/>
          </p:nvCxnSpPr>
          <p:spPr bwMode="auto">
            <a:xfrm>
              <a:off x="9019595" y="3083730"/>
              <a:ext cx="558318" cy="41810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905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BB139B-E06E-7D42-8662-3C26AA578E00}"/>
              </a:ext>
            </a:extLst>
          </p:cNvPr>
          <p:cNvGrpSpPr/>
          <p:nvPr/>
        </p:nvGrpSpPr>
        <p:grpSpPr>
          <a:xfrm>
            <a:off x="6932501" y="3778832"/>
            <a:ext cx="2645412" cy="867550"/>
            <a:chOff x="6932501" y="3778832"/>
            <a:chExt cx="2645412" cy="86755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1AD18B8-770D-C44D-A6E9-4FC457430D09}"/>
                </a:ext>
              </a:extLst>
            </p:cNvPr>
            <p:cNvSpPr txBox="1"/>
            <p:nvPr/>
          </p:nvSpPr>
          <p:spPr>
            <a:xfrm>
              <a:off x="7680767" y="4277050"/>
              <a:ext cx="154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inconsistent</a:t>
              </a:r>
            </a:p>
          </p:txBody>
        </p: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3105ACF1-383E-0C4C-88C9-F72863A843FB}"/>
                </a:ext>
              </a:extLst>
            </p:cNvPr>
            <p:cNvCxnSpPr>
              <a:cxnSpLocks/>
              <a:stCxn id="54" idx="1"/>
              <a:endCxn id="29" idx="2"/>
            </p:cNvCxnSpPr>
            <p:nvPr/>
          </p:nvCxnSpPr>
          <p:spPr bwMode="auto">
            <a:xfrm rot="10800000">
              <a:off x="6932501" y="4269882"/>
              <a:ext cx="748266" cy="19183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Curved Connector 55">
              <a:extLst>
                <a:ext uri="{FF2B5EF4-FFF2-40B4-BE49-F238E27FC236}">
                  <a16:creationId xmlns:a16="http://schemas.microsoft.com/office/drawing/2014/main" id="{7C1DEA78-67DE-1147-A57A-6ADF37886059}"/>
                </a:ext>
              </a:extLst>
            </p:cNvPr>
            <p:cNvCxnSpPr>
              <a:cxnSpLocks/>
              <a:stCxn id="54" idx="3"/>
              <a:endCxn id="27" idx="2"/>
            </p:cNvCxnSpPr>
            <p:nvPr/>
          </p:nvCxnSpPr>
          <p:spPr bwMode="auto">
            <a:xfrm flipV="1">
              <a:off x="9224779" y="3778832"/>
              <a:ext cx="353134" cy="68288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8BE833-4E7B-F34D-A784-4AB55DAFD161}"/>
              </a:ext>
            </a:extLst>
          </p:cNvPr>
          <p:cNvGrpSpPr/>
          <p:nvPr/>
        </p:nvGrpSpPr>
        <p:grpSpPr>
          <a:xfrm>
            <a:off x="6640035" y="3778832"/>
            <a:ext cx="2937878" cy="1553978"/>
            <a:chOff x="6640035" y="3778832"/>
            <a:chExt cx="2937878" cy="155397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5F119DF-5F91-F44A-A128-F7217A25C77C}"/>
                </a:ext>
              </a:extLst>
            </p:cNvPr>
            <p:cNvSpPr txBox="1"/>
            <p:nvPr/>
          </p:nvSpPr>
          <p:spPr>
            <a:xfrm>
              <a:off x="7680767" y="4793158"/>
              <a:ext cx="154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inconsistent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8E2356B7-4206-7040-A7F7-E764EB72EEC2}"/>
                </a:ext>
              </a:extLst>
            </p:cNvPr>
            <p:cNvCxnSpPr>
              <a:cxnSpLocks/>
              <a:stCxn id="59" idx="1"/>
              <a:endCxn id="31" idx="0"/>
            </p:cNvCxnSpPr>
            <p:nvPr/>
          </p:nvCxnSpPr>
          <p:spPr bwMode="auto">
            <a:xfrm rot="10800000" flipV="1">
              <a:off x="6640035" y="4977823"/>
              <a:ext cx="1040732" cy="354987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DB5A2727-A860-0943-8509-0457496E379E}"/>
                </a:ext>
              </a:extLst>
            </p:cNvPr>
            <p:cNvCxnSpPr>
              <a:cxnSpLocks/>
              <a:stCxn id="59" idx="3"/>
              <a:endCxn id="27" idx="2"/>
            </p:cNvCxnSpPr>
            <p:nvPr/>
          </p:nvCxnSpPr>
          <p:spPr bwMode="auto">
            <a:xfrm flipV="1">
              <a:off x="9224779" y="3778832"/>
              <a:ext cx="353134" cy="119899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245388-FAB9-E048-9130-A91EB98D1474}"/>
              </a:ext>
            </a:extLst>
          </p:cNvPr>
          <p:cNvGrpSpPr/>
          <p:nvPr/>
        </p:nvGrpSpPr>
        <p:grpSpPr>
          <a:xfrm>
            <a:off x="5879707" y="3029657"/>
            <a:ext cx="6163357" cy="2763807"/>
            <a:chOff x="5879707" y="3029657"/>
            <a:chExt cx="6163357" cy="27638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BC88E1-88E2-6249-ACE9-8D23E04CCBDA}"/>
                </a:ext>
              </a:extLst>
            </p:cNvPr>
            <p:cNvSpPr/>
            <p:nvPr/>
          </p:nvSpPr>
          <p:spPr>
            <a:xfrm>
              <a:off x="5879707" y="3029657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C482BD-E816-5F41-8072-9684B19538EF}"/>
                </a:ext>
              </a:extLst>
            </p:cNvPr>
            <p:cNvSpPr/>
            <p:nvPr/>
          </p:nvSpPr>
          <p:spPr>
            <a:xfrm>
              <a:off x="10286786" y="3029657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CF9266-6976-1E4C-8BC7-5F8901CC62E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6150164" y="3416024"/>
              <a:ext cx="0" cy="2377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99B7A0-2DFB-834F-90BE-D2252DE8A9C3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10557243" y="3416024"/>
              <a:ext cx="0" cy="2377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CB68EF-0AEB-8F4E-9D5D-FB101E53C604}"/>
                </a:ext>
              </a:extLst>
            </p:cNvPr>
            <p:cNvSpPr txBox="1"/>
            <p:nvPr/>
          </p:nvSpPr>
          <p:spPr>
            <a:xfrm>
              <a:off x="8725916" y="350183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291254-BCEC-8144-BE92-5A6ED4766C17}"/>
                </a:ext>
              </a:extLst>
            </p:cNvPr>
            <p:cNvSpPr txBox="1"/>
            <p:nvPr/>
          </p:nvSpPr>
          <p:spPr>
            <a:xfrm>
              <a:off x="6260041" y="3992883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224A77-99F9-444B-9FAD-7B62E821E4DB}"/>
                </a:ext>
              </a:extLst>
            </p:cNvPr>
            <p:cNvSpPr txBox="1"/>
            <p:nvPr/>
          </p:nvSpPr>
          <p:spPr>
            <a:xfrm>
              <a:off x="6266535" y="5332811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EDE9B9B-7A0A-A546-A009-C091D1C2F37E}"/>
                </a:ext>
              </a:extLst>
            </p:cNvPr>
            <p:cNvSpPr/>
            <p:nvPr/>
          </p:nvSpPr>
          <p:spPr>
            <a:xfrm>
              <a:off x="10502115" y="358237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08B05B9-98E4-1F49-85CE-DDF455FBC67A}"/>
                </a:ext>
              </a:extLst>
            </p:cNvPr>
            <p:cNvSpPr/>
            <p:nvPr/>
          </p:nvSpPr>
          <p:spPr>
            <a:xfrm>
              <a:off x="6092208" y="407252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A030CA-B4A4-624A-8C96-8322ADCE8D63}"/>
                </a:ext>
              </a:extLst>
            </p:cNvPr>
            <p:cNvSpPr/>
            <p:nvPr/>
          </p:nvSpPr>
          <p:spPr>
            <a:xfrm>
              <a:off x="6092208" y="544042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B837F6-9642-0144-9154-8D7EE922AEC5}"/>
                </a:ext>
              </a:extLst>
            </p:cNvPr>
            <p:cNvSpPr/>
            <p:nvPr/>
          </p:nvSpPr>
          <p:spPr>
            <a:xfrm>
              <a:off x="6092208" y="357352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1CBE25-1B12-5C4A-9B81-94EE120AF1BD}"/>
                </a:ext>
              </a:extLst>
            </p:cNvPr>
            <p:cNvSpPr txBox="1"/>
            <p:nvPr/>
          </p:nvSpPr>
          <p:spPr>
            <a:xfrm>
              <a:off x="6260041" y="3492140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A75C85-5750-F248-BF74-A18F9EC13610}"/>
                </a:ext>
              </a:extLst>
            </p:cNvPr>
            <p:cNvCxnSpPr/>
            <p:nvPr/>
          </p:nvCxnSpPr>
          <p:spPr bwMode="auto">
            <a:xfrm>
              <a:off x="6005945" y="3810005"/>
              <a:ext cx="60371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04FA893-8DEE-3045-BCF0-7BC8F81F4BFA}"/>
                </a:ext>
              </a:extLst>
            </p:cNvPr>
            <p:cNvSpPr txBox="1"/>
            <p:nvPr/>
          </p:nvSpPr>
          <p:spPr>
            <a:xfrm>
              <a:off x="11071199" y="345292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State 1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E7130A-9043-5545-8E90-14E5829A7BDE}"/>
                </a:ext>
              </a:extLst>
            </p:cNvPr>
            <p:cNvCxnSpPr/>
            <p:nvPr/>
          </p:nvCxnSpPr>
          <p:spPr bwMode="auto">
            <a:xfrm>
              <a:off x="6005945" y="4639421"/>
              <a:ext cx="60371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D4C907-C6FF-F142-99DA-F47F79A7CFF5}"/>
                </a:ext>
              </a:extLst>
            </p:cNvPr>
            <p:cNvSpPr txBox="1"/>
            <p:nvPr/>
          </p:nvSpPr>
          <p:spPr>
            <a:xfrm>
              <a:off x="11071199" y="428234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State 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B592607-A1BA-C945-B3A5-FCE2B4ABC18C}"/>
                </a:ext>
              </a:extLst>
            </p:cNvPr>
            <p:cNvCxnSpPr/>
            <p:nvPr/>
          </p:nvCxnSpPr>
          <p:spPr bwMode="auto">
            <a:xfrm>
              <a:off x="6001035" y="5666345"/>
              <a:ext cx="60371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A1602BE-1A68-5640-954F-3A556CBAE10C}"/>
                </a:ext>
              </a:extLst>
            </p:cNvPr>
            <p:cNvSpPr txBox="1"/>
            <p:nvPr/>
          </p:nvSpPr>
          <p:spPr>
            <a:xfrm>
              <a:off x="11066289" y="530926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State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7188F0-4D2E-DB47-95B5-36A68A97996C}"/>
                  </a:ext>
                </a:extLst>
              </p:cNvPr>
              <p:cNvSpPr txBox="1"/>
              <p:nvPr/>
            </p:nvSpPr>
            <p:spPr>
              <a:xfrm>
                <a:off x="1017030" y="3637591"/>
                <a:ext cx="48626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𝑠𝑡𝑎𝑡𝑢𝑠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@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𝑠𝑡𝑎𝑡𝑢𝑠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@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7188F0-4D2E-DB47-95B5-36A68A97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0" y="3637591"/>
                <a:ext cx="4862677" cy="830997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381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EAD4-BCA3-AC47-A3D7-CEBBD3D3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When to start a network partition?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C5013-065A-8043-9DA4-F3A5D815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9950D-ED50-A449-A59E-4C0CB7B108A0}"/>
              </a:ext>
            </a:extLst>
          </p:cNvPr>
          <p:cNvGrpSpPr/>
          <p:nvPr/>
        </p:nvGrpSpPr>
        <p:grpSpPr>
          <a:xfrm>
            <a:off x="3354387" y="2351539"/>
            <a:ext cx="8228013" cy="3678207"/>
            <a:chOff x="3095165" y="2933430"/>
            <a:chExt cx="8228013" cy="36782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A9F5B1-8211-254C-8D60-0BFD6F7AF906}"/>
                </a:ext>
              </a:extLst>
            </p:cNvPr>
            <p:cNvSpPr/>
            <p:nvPr/>
          </p:nvSpPr>
          <p:spPr>
            <a:xfrm>
              <a:off x="9959365" y="3956134"/>
              <a:ext cx="1042734" cy="1557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Network 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9844BA-8A68-444A-8C0B-5E5581D34EC1}"/>
                </a:ext>
              </a:extLst>
            </p:cNvPr>
            <p:cNvSpPr/>
            <p:nvPr/>
          </p:nvSpPr>
          <p:spPr>
            <a:xfrm>
              <a:off x="30951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C74D90-C4CA-2B49-A979-3FF39B76FD78}"/>
                </a:ext>
              </a:extLst>
            </p:cNvPr>
            <p:cNvSpPr/>
            <p:nvPr/>
          </p:nvSpPr>
          <p:spPr>
            <a:xfrm>
              <a:off x="6375186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95D712-CB02-444E-BE33-776D0FE122D4}"/>
                </a:ext>
              </a:extLst>
            </p:cNvPr>
            <p:cNvSpPr/>
            <p:nvPr/>
          </p:nvSpPr>
          <p:spPr>
            <a:xfrm>
              <a:off x="107822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68D080-D748-6D46-98BF-BEB6FDD9E36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65622" y="3319797"/>
              <a:ext cx="0" cy="1188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7FED6F-2AD4-EA49-B4E7-07ADDEA3780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645643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F25D9E-18DF-2D4C-BFE5-4A53EF6E232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1052722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D8A3305-4279-D248-9C74-3C2F39BA8388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3786093"/>
              <a:ext cx="3280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6A762A-CE32-2849-86F9-8C2FF14E9DDD}"/>
                </a:ext>
              </a:extLst>
            </p:cNvPr>
            <p:cNvSpPr txBox="1"/>
            <p:nvPr/>
          </p:nvSpPr>
          <p:spPr>
            <a:xfrm>
              <a:off x="9221395" y="3405606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F72492-5D1E-2D46-BADF-B96618BA29F5}"/>
                </a:ext>
              </a:extLst>
            </p:cNvPr>
            <p:cNvSpPr txBox="1"/>
            <p:nvPr/>
          </p:nvSpPr>
          <p:spPr>
            <a:xfrm>
              <a:off x="3894504" y="3455350"/>
              <a:ext cx="21063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n-lt"/>
                  <a:cs typeface="Times New Roman" panose="02020603050405020304" pitchFamily="18" charset="0"/>
                </a:rPr>
                <a:t>GOSSIP{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,Left)}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D40B0E-46B0-D649-AD68-91CDF71ED736}"/>
                </a:ext>
              </a:extLst>
            </p:cNvPr>
            <p:cNvSpPr txBox="1"/>
            <p:nvPr/>
          </p:nvSpPr>
          <p:spPr>
            <a:xfrm>
              <a:off x="6755520" y="3896656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78AA66-5190-0844-9DA9-7CE64361D903}"/>
                </a:ext>
              </a:extLst>
            </p:cNvPr>
            <p:cNvCxnSpPr>
              <a:cxnSpLocks/>
            </p:cNvCxnSpPr>
            <p:nvPr/>
          </p:nvCxnSpPr>
          <p:spPr>
            <a:xfrm>
              <a:off x="6645642" y="4816039"/>
              <a:ext cx="328958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90F1C7-3246-C84F-A765-84C1FDDCDFC8}"/>
                </a:ext>
              </a:extLst>
            </p:cNvPr>
            <p:cNvSpPr txBox="1"/>
            <p:nvPr/>
          </p:nvSpPr>
          <p:spPr>
            <a:xfrm>
              <a:off x="6762014" y="5236584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610767-E0EB-6E41-BD66-44C8D3AC1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44" y="5936359"/>
              <a:ext cx="44070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2C9E2A-B9F3-D544-8B5F-ABF96DB89260}"/>
                </a:ext>
              </a:extLst>
            </p:cNvPr>
            <p:cNvSpPr txBox="1"/>
            <p:nvPr/>
          </p:nvSpPr>
          <p:spPr>
            <a:xfrm>
              <a:off x="6785676" y="6046969"/>
              <a:ext cx="371896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</a:t>
              </a:r>
            </a:p>
            <a:p>
              <a:pPr algn="l"/>
              <a:r>
                <a:rPr lang="en-US" dirty="0">
                  <a:latin typeface="+mn-lt"/>
                </a:rPr>
                <a:t>/* Shouldn’t become Normal again */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EBCDEB-9144-534E-9F24-B2F15E2B697A}"/>
                </a:ext>
              </a:extLst>
            </p:cNvPr>
            <p:cNvSpPr txBox="1"/>
            <p:nvPr/>
          </p:nvSpPr>
          <p:spPr>
            <a:xfrm>
              <a:off x="6970863" y="4472938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B0B1E8-6E0B-6147-8AA9-18C45CAEC824}"/>
                </a:ext>
              </a:extLst>
            </p:cNvPr>
            <p:cNvSpPr txBox="1"/>
            <p:nvPr/>
          </p:nvSpPr>
          <p:spPr>
            <a:xfrm>
              <a:off x="7398131" y="5624188"/>
              <a:ext cx="27427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>
                  <a:latin typeface="+mn-lt"/>
                </a:rPr>
                <a:t>⑤GOSSIP{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,Normal)}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66276-9CC4-994F-B5AF-464CEC4B7AB7}"/>
                </a:ext>
              </a:extLst>
            </p:cNvPr>
            <p:cNvSpPr/>
            <p:nvPr/>
          </p:nvSpPr>
          <p:spPr>
            <a:xfrm>
              <a:off x="10997594" y="348615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D2E53A-5491-284F-8F82-DDF4F364593A}"/>
                </a:ext>
              </a:extLst>
            </p:cNvPr>
            <p:cNvSpPr/>
            <p:nvPr/>
          </p:nvSpPr>
          <p:spPr>
            <a:xfrm>
              <a:off x="6587687" y="397629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30B67A-4679-814F-8D04-F74F897F9DB3}"/>
                </a:ext>
              </a:extLst>
            </p:cNvPr>
            <p:cNvSpPr/>
            <p:nvPr/>
          </p:nvSpPr>
          <p:spPr>
            <a:xfrm>
              <a:off x="6587687" y="534419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D9A5CC-10DA-854A-AE4C-7BA7668A2ACF}"/>
                </a:ext>
              </a:extLst>
            </p:cNvPr>
            <p:cNvSpPr/>
            <p:nvPr/>
          </p:nvSpPr>
          <p:spPr>
            <a:xfrm>
              <a:off x="6587687" y="628283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1B3FF0-A5AD-8F45-8EB0-83B2EE03F972}"/>
                </a:ext>
              </a:extLst>
            </p:cNvPr>
            <p:cNvSpPr/>
            <p:nvPr/>
          </p:nvSpPr>
          <p:spPr>
            <a:xfrm>
              <a:off x="6587687" y="347730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5852A2-FC0C-E447-8A19-17E9C8075559}"/>
                </a:ext>
              </a:extLst>
            </p:cNvPr>
            <p:cNvSpPr txBox="1"/>
            <p:nvPr/>
          </p:nvSpPr>
          <p:spPr>
            <a:xfrm>
              <a:off x="6755520" y="339591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FF9889-DBE6-CC42-8CC0-8B4A665498F5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4406440"/>
              <a:ext cx="656960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7D2516-C66A-AE48-8575-0D71A306A37A}"/>
                </a:ext>
              </a:extLst>
            </p:cNvPr>
            <p:cNvSpPr txBox="1"/>
            <p:nvPr/>
          </p:nvSpPr>
          <p:spPr>
            <a:xfrm>
              <a:off x="3639738" y="4075696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BF4640-612B-5F48-A42E-FC90FB6FB353}"/>
                </a:ext>
              </a:extLst>
            </p:cNvPr>
            <p:cNvCxnSpPr/>
            <p:nvPr/>
          </p:nvCxnSpPr>
          <p:spPr>
            <a:xfrm>
              <a:off x="3243765" y="4508517"/>
              <a:ext cx="2386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282FE99-5DFB-BC4C-B7E4-695408B4BBE0}"/>
              </a:ext>
            </a:extLst>
          </p:cNvPr>
          <p:cNvSpPr txBox="1"/>
          <p:nvPr/>
        </p:nvSpPr>
        <p:spPr>
          <a:xfrm>
            <a:off x="3455042" y="5098475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🤔</a:t>
            </a:r>
          </a:p>
        </p:txBody>
      </p:sp>
      <p:sp>
        <p:nvSpPr>
          <p:cNvPr id="35" name="Cloud Callout 34">
            <a:extLst>
              <a:ext uri="{FF2B5EF4-FFF2-40B4-BE49-F238E27FC236}">
                <a16:creationId xmlns:a16="http://schemas.microsoft.com/office/drawing/2014/main" id="{9EC13F6B-A503-7742-B476-56A8C4C1DF65}"/>
              </a:ext>
            </a:extLst>
          </p:cNvPr>
          <p:cNvSpPr/>
          <p:nvPr/>
        </p:nvSpPr>
        <p:spPr bwMode="auto">
          <a:xfrm>
            <a:off x="249431" y="4011831"/>
            <a:ext cx="3307893" cy="1307463"/>
          </a:xfrm>
          <a:prstGeom prst="cloudCallout">
            <a:avLst>
              <a:gd name="adj1" fmla="val 49461"/>
              <a:gd name="adj2" fmla="val 4305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2F271-3783-9841-94F6-59E3405B4E9C}"/>
              </a:ext>
            </a:extLst>
          </p:cNvPr>
          <p:cNvSpPr txBox="1"/>
          <p:nvPr/>
        </p:nvSpPr>
        <p:spPr>
          <a:xfrm>
            <a:off x="649865" y="4184730"/>
            <a:ext cx="269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to start a network partition?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FF438A4-8D0D-7341-B460-CD7E5D776F2B}"/>
              </a:ext>
            </a:extLst>
          </p:cNvPr>
          <p:cNvCxnSpPr>
            <a:cxnSpLocks/>
          </p:cNvCxnSpPr>
          <p:nvPr/>
        </p:nvCxnSpPr>
        <p:spPr bwMode="auto">
          <a:xfrm flipV="1">
            <a:off x="4306126" y="3020171"/>
            <a:ext cx="2424283" cy="1995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612F30-7C30-B34C-B67D-C50D341D4DCB}"/>
              </a:ext>
            </a:extLst>
          </p:cNvPr>
          <p:cNvCxnSpPr>
            <a:cxnSpLocks/>
          </p:cNvCxnSpPr>
          <p:nvPr/>
        </p:nvCxnSpPr>
        <p:spPr bwMode="auto">
          <a:xfrm flipV="1">
            <a:off x="4306126" y="3493805"/>
            <a:ext cx="2424283" cy="15902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751816-8FBE-F746-8933-5D1E949B851C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9150" y="3824549"/>
            <a:ext cx="2321259" cy="1273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43AF93C-6D57-5344-9E92-B9C29027B0F0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9150" y="4120095"/>
            <a:ext cx="2321259" cy="1068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23FB2C2-83C7-E64C-9D0E-003F5ECB3106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9150" y="4234148"/>
            <a:ext cx="2321259" cy="1085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FCDDB6F-AB65-9C46-8CBA-9A9F029453C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9150" y="4423144"/>
            <a:ext cx="2353157" cy="1041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71EDC65-57FE-F649-86A3-C5B3E20BECEC}"/>
              </a:ext>
            </a:extLst>
          </p:cNvPr>
          <p:cNvSpPr txBox="1"/>
          <p:nvPr/>
        </p:nvSpPr>
        <p:spPr>
          <a:xfrm>
            <a:off x="5204167" y="4011831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4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EAD4-BCA3-AC47-A3D7-CEBBD3D3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When to start a network partition?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C5013-065A-8043-9DA4-F3A5D815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9950D-ED50-A449-A59E-4C0CB7B108A0}"/>
              </a:ext>
            </a:extLst>
          </p:cNvPr>
          <p:cNvGrpSpPr/>
          <p:nvPr/>
        </p:nvGrpSpPr>
        <p:grpSpPr>
          <a:xfrm>
            <a:off x="3354387" y="2351539"/>
            <a:ext cx="8228013" cy="3678207"/>
            <a:chOff x="3095165" y="2933430"/>
            <a:chExt cx="8228013" cy="36782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A9F5B1-8211-254C-8D60-0BFD6F7AF906}"/>
                </a:ext>
              </a:extLst>
            </p:cNvPr>
            <p:cNvSpPr/>
            <p:nvPr/>
          </p:nvSpPr>
          <p:spPr>
            <a:xfrm>
              <a:off x="9959365" y="3956134"/>
              <a:ext cx="1042734" cy="1557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Network 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9844BA-8A68-444A-8C0B-5E5581D34EC1}"/>
                </a:ext>
              </a:extLst>
            </p:cNvPr>
            <p:cNvSpPr/>
            <p:nvPr/>
          </p:nvSpPr>
          <p:spPr>
            <a:xfrm>
              <a:off x="30951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C74D90-C4CA-2B49-A979-3FF39B76FD78}"/>
                </a:ext>
              </a:extLst>
            </p:cNvPr>
            <p:cNvSpPr/>
            <p:nvPr/>
          </p:nvSpPr>
          <p:spPr>
            <a:xfrm>
              <a:off x="6375186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95D712-CB02-444E-BE33-776D0FE122D4}"/>
                </a:ext>
              </a:extLst>
            </p:cNvPr>
            <p:cNvSpPr/>
            <p:nvPr/>
          </p:nvSpPr>
          <p:spPr>
            <a:xfrm>
              <a:off x="107822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68D080-D748-6D46-98BF-BEB6FDD9E36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65622" y="3319797"/>
              <a:ext cx="0" cy="1188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7FED6F-2AD4-EA49-B4E7-07ADDEA3780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645643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F25D9E-18DF-2D4C-BFE5-4A53EF6E232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1052722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D8A3305-4279-D248-9C74-3C2F39BA8388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3786093"/>
              <a:ext cx="3280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6A762A-CE32-2849-86F9-8C2FF14E9DDD}"/>
                </a:ext>
              </a:extLst>
            </p:cNvPr>
            <p:cNvSpPr txBox="1"/>
            <p:nvPr/>
          </p:nvSpPr>
          <p:spPr>
            <a:xfrm>
              <a:off x="9221395" y="3405606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F72492-5D1E-2D46-BADF-B96618BA29F5}"/>
                </a:ext>
              </a:extLst>
            </p:cNvPr>
            <p:cNvSpPr txBox="1"/>
            <p:nvPr/>
          </p:nvSpPr>
          <p:spPr>
            <a:xfrm>
              <a:off x="3894504" y="3455350"/>
              <a:ext cx="21063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n-lt"/>
                  <a:cs typeface="Times New Roman" panose="02020603050405020304" pitchFamily="18" charset="0"/>
                </a:rPr>
                <a:t>GOSSIP{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,Left)}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D40B0E-46B0-D649-AD68-91CDF71ED736}"/>
                </a:ext>
              </a:extLst>
            </p:cNvPr>
            <p:cNvSpPr txBox="1"/>
            <p:nvPr/>
          </p:nvSpPr>
          <p:spPr>
            <a:xfrm>
              <a:off x="6755520" y="3896656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78AA66-5190-0844-9DA9-7CE64361D903}"/>
                </a:ext>
              </a:extLst>
            </p:cNvPr>
            <p:cNvCxnSpPr>
              <a:cxnSpLocks/>
            </p:cNvCxnSpPr>
            <p:nvPr/>
          </p:nvCxnSpPr>
          <p:spPr>
            <a:xfrm>
              <a:off x="6645642" y="4816039"/>
              <a:ext cx="328958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90F1C7-3246-C84F-A765-84C1FDDCDFC8}"/>
                </a:ext>
              </a:extLst>
            </p:cNvPr>
            <p:cNvSpPr txBox="1"/>
            <p:nvPr/>
          </p:nvSpPr>
          <p:spPr>
            <a:xfrm>
              <a:off x="6762014" y="5236584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610767-E0EB-6E41-BD66-44C8D3AC1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44" y="5936359"/>
              <a:ext cx="44070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2C9E2A-B9F3-D544-8B5F-ABF96DB89260}"/>
                </a:ext>
              </a:extLst>
            </p:cNvPr>
            <p:cNvSpPr txBox="1"/>
            <p:nvPr/>
          </p:nvSpPr>
          <p:spPr>
            <a:xfrm>
              <a:off x="6785676" y="6046969"/>
              <a:ext cx="371896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</a:t>
              </a:r>
            </a:p>
            <a:p>
              <a:pPr algn="l"/>
              <a:r>
                <a:rPr lang="en-US" dirty="0">
                  <a:latin typeface="+mn-lt"/>
                </a:rPr>
                <a:t>/* Shouldn’t become Normal again */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EBCDEB-9144-534E-9F24-B2F15E2B697A}"/>
                </a:ext>
              </a:extLst>
            </p:cNvPr>
            <p:cNvSpPr txBox="1"/>
            <p:nvPr/>
          </p:nvSpPr>
          <p:spPr>
            <a:xfrm>
              <a:off x="6970863" y="4472938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B0B1E8-6E0B-6147-8AA9-18C45CAEC824}"/>
                </a:ext>
              </a:extLst>
            </p:cNvPr>
            <p:cNvSpPr txBox="1"/>
            <p:nvPr/>
          </p:nvSpPr>
          <p:spPr>
            <a:xfrm>
              <a:off x="7398131" y="5624188"/>
              <a:ext cx="27427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>
                  <a:latin typeface="+mn-lt"/>
                </a:rPr>
                <a:t>⑤GOSSIP{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,Normal)}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66276-9CC4-994F-B5AF-464CEC4B7AB7}"/>
                </a:ext>
              </a:extLst>
            </p:cNvPr>
            <p:cNvSpPr/>
            <p:nvPr/>
          </p:nvSpPr>
          <p:spPr>
            <a:xfrm>
              <a:off x="10997594" y="348615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D2E53A-5491-284F-8F82-DDF4F364593A}"/>
                </a:ext>
              </a:extLst>
            </p:cNvPr>
            <p:cNvSpPr/>
            <p:nvPr/>
          </p:nvSpPr>
          <p:spPr>
            <a:xfrm>
              <a:off x="6587687" y="397629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30B67A-4679-814F-8D04-F74F897F9DB3}"/>
                </a:ext>
              </a:extLst>
            </p:cNvPr>
            <p:cNvSpPr/>
            <p:nvPr/>
          </p:nvSpPr>
          <p:spPr>
            <a:xfrm>
              <a:off x="6587687" y="534419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D9A5CC-10DA-854A-AE4C-7BA7668A2ACF}"/>
                </a:ext>
              </a:extLst>
            </p:cNvPr>
            <p:cNvSpPr/>
            <p:nvPr/>
          </p:nvSpPr>
          <p:spPr>
            <a:xfrm>
              <a:off x="6587687" y="628283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1B3FF0-A5AD-8F45-8EB0-83B2EE03F972}"/>
                </a:ext>
              </a:extLst>
            </p:cNvPr>
            <p:cNvSpPr/>
            <p:nvPr/>
          </p:nvSpPr>
          <p:spPr>
            <a:xfrm>
              <a:off x="6587687" y="347730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5852A2-FC0C-E447-8A19-17E9C8075559}"/>
                </a:ext>
              </a:extLst>
            </p:cNvPr>
            <p:cNvSpPr txBox="1"/>
            <p:nvPr/>
          </p:nvSpPr>
          <p:spPr>
            <a:xfrm>
              <a:off x="6755520" y="339591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FF9889-DBE6-CC42-8CC0-8B4A665498F5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4406440"/>
              <a:ext cx="656960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7D2516-C66A-AE48-8575-0D71A306A37A}"/>
                </a:ext>
              </a:extLst>
            </p:cNvPr>
            <p:cNvSpPr txBox="1"/>
            <p:nvPr/>
          </p:nvSpPr>
          <p:spPr>
            <a:xfrm>
              <a:off x="3639738" y="4075696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BF4640-612B-5F48-A42E-FC90FB6FB353}"/>
                </a:ext>
              </a:extLst>
            </p:cNvPr>
            <p:cNvCxnSpPr/>
            <p:nvPr/>
          </p:nvCxnSpPr>
          <p:spPr>
            <a:xfrm>
              <a:off x="3243765" y="4508517"/>
              <a:ext cx="2386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282FE99-5DFB-BC4C-B7E4-695408B4BBE0}"/>
              </a:ext>
            </a:extLst>
          </p:cNvPr>
          <p:cNvSpPr txBox="1"/>
          <p:nvPr/>
        </p:nvSpPr>
        <p:spPr>
          <a:xfrm>
            <a:off x="3936219" y="5193109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😉</a:t>
            </a:r>
          </a:p>
        </p:txBody>
      </p:sp>
      <p:sp>
        <p:nvSpPr>
          <p:cNvPr id="35" name="Cloud Callout 34">
            <a:extLst>
              <a:ext uri="{FF2B5EF4-FFF2-40B4-BE49-F238E27FC236}">
                <a16:creationId xmlns:a16="http://schemas.microsoft.com/office/drawing/2014/main" id="{9EC13F6B-A503-7742-B476-56A8C4C1DF65}"/>
              </a:ext>
            </a:extLst>
          </p:cNvPr>
          <p:cNvSpPr/>
          <p:nvPr/>
        </p:nvSpPr>
        <p:spPr bwMode="auto">
          <a:xfrm>
            <a:off x="249431" y="3926625"/>
            <a:ext cx="3904293" cy="1538451"/>
          </a:xfrm>
          <a:prstGeom prst="cloudCallout">
            <a:avLst>
              <a:gd name="adj1" fmla="val 46850"/>
              <a:gd name="adj2" fmla="val 421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2F271-3783-9841-94F6-59E3405B4E9C}"/>
              </a:ext>
            </a:extLst>
          </p:cNvPr>
          <p:cNvSpPr txBox="1"/>
          <p:nvPr/>
        </p:nvSpPr>
        <p:spPr>
          <a:xfrm>
            <a:off x="637169" y="4057335"/>
            <a:ext cx="342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network partitions when the cloud system is </a:t>
            </a:r>
            <a:r>
              <a:rPr lang="en-US" sz="2400" u="sng" dirty="0">
                <a:solidFill>
                  <a:srgbClr val="C00000"/>
                </a:solidFill>
              </a:rPr>
              <a:t>inconsistent</a:t>
            </a:r>
            <a:r>
              <a:rPr lang="en-US" sz="24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2CAADC-036E-EA49-B1CB-D9FA11247DAE}"/>
              </a:ext>
            </a:extLst>
          </p:cNvPr>
          <p:cNvSpPr txBox="1"/>
          <p:nvPr/>
        </p:nvSpPr>
        <p:spPr>
          <a:xfrm>
            <a:off x="8304862" y="1918993"/>
            <a:ext cx="156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inconsistent</a:t>
            </a: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025DCAA7-57D5-E442-8EFD-ECCB07213596}"/>
              </a:ext>
            </a:extLst>
          </p:cNvPr>
          <p:cNvCxnSpPr>
            <a:cxnSpLocks/>
            <a:stCxn id="37" idx="1"/>
            <a:endCxn id="16" idx="0"/>
          </p:cNvCxnSpPr>
          <p:nvPr/>
        </p:nvCxnSpPr>
        <p:spPr bwMode="auto">
          <a:xfrm rot="10800000" flipV="1">
            <a:off x="7687202" y="2103659"/>
            <a:ext cx="617660" cy="121110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B640C7EB-A71A-B84C-B007-60B840D4AF3F}"/>
              </a:ext>
            </a:extLst>
          </p:cNvPr>
          <p:cNvCxnSpPr>
            <a:cxnSpLocks/>
            <a:stCxn id="37" idx="3"/>
            <a:endCxn id="14" idx="0"/>
          </p:cNvCxnSpPr>
          <p:nvPr/>
        </p:nvCxnSpPr>
        <p:spPr bwMode="auto">
          <a:xfrm>
            <a:off x="9870232" y="2103659"/>
            <a:ext cx="462382" cy="72005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872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EAD4-BCA3-AC47-A3D7-CEBBD3D3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When to stop a network partition?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C5013-065A-8043-9DA4-F3A5D815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9950D-ED50-A449-A59E-4C0CB7B108A0}"/>
              </a:ext>
            </a:extLst>
          </p:cNvPr>
          <p:cNvGrpSpPr/>
          <p:nvPr/>
        </p:nvGrpSpPr>
        <p:grpSpPr>
          <a:xfrm>
            <a:off x="3354387" y="2351539"/>
            <a:ext cx="8228013" cy="3678207"/>
            <a:chOff x="3095165" y="2933430"/>
            <a:chExt cx="8228013" cy="36782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A9F5B1-8211-254C-8D60-0BFD6F7AF906}"/>
                </a:ext>
              </a:extLst>
            </p:cNvPr>
            <p:cNvSpPr/>
            <p:nvPr/>
          </p:nvSpPr>
          <p:spPr>
            <a:xfrm>
              <a:off x="9959365" y="3956134"/>
              <a:ext cx="1042734" cy="1557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Network 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9844BA-8A68-444A-8C0B-5E5581D34EC1}"/>
                </a:ext>
              </a:extLst>
            </p:cNvPr>
            <p:cNvSpPr/>
            <p:nvPr/>
          </p:nvSpPr>
          <p:spPr>
            <a:xfrm>
              <a:off x="30951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C74D90-C4CA-2B49-A979-3FF39B76FD78}"/>
                </a:ext>
              </a:extLst>
            </p:cNvPr>
            <p:cNvSpPr/>
            <p:nvPr/>
          </p:nvSpPr>
          <p:spPr>
            <a:xfrm>
              <a:off x="6375186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95D712-CB02-444E-BE33-776D0FE122D4}"/>
                </a:ext>
              </a:extLst>
            </p:cNvPr>
            <p:cNvSpPr/>
            <p:nvPr/>
          </p:nvSpPr>
          <p:spPr>
            <a:xfrm>
              <a:off x="107822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68D080-D748-6D46-98BF-BEB6FDD9E36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65622" y="3319797"/>
              <a:ext cx="0" cy="1188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7FED6F-2AD4-EA49-B4E7-07ADDEA3780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645643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F25D9E-18DF-2D4C-BFE5-4A53EF6E232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1052722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D8A3305-4279-D248-9C74-3C2F39BA8388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3786093"/>
              <a:ext cx="3280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6A762A-CE32-2849-86F9-8C2FF14E9DDD}"/>
                </a:ext>
              </a:extLst>
            </p:cNvPr>
            <p:cNvSpPr txBox="1"/>
            <p:nvPr/>
          </p:nvSpPr>
          <p:spPr>
            <a:xfrm>
              <a:off x="9221395" y="3405606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F72492-5D1E-2D46-BADF-B96618BA29F5}"/>
                </a:ext>
              </a:extLst>
            </p:cNvPr>
            <p:cNvSpPr txBox="1"/>
            <p:nvPr/>
          </p:nvSpPr>
          <p:spPr>
            <a:xfrm>
              <a:off x="3894504" y="3455350"/>
              <a:ext cx="21063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n-lt"/>
                  <a:cs typeface="Times New Roman" panose="02020603050405020304" pitchFamily="18" charset="0"/>
                </a:rPr>
                <a:t>GOSSIP{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,Left)}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D40B0E-46B0-D649-AD68-91CDF71ED736}"/>
                </a:ext>
              </a:extLst>
            </p:cNvPr>
            <p:cNvSpPr txBox="1"/>
            <p:nvPr/>
          </p:nvSpPr>
          <p:spPr>
            <a:xfrm>
              <a:off x="6755520" y="3896656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78AA66-5190-0844-9DA9-7CE64361D903}"/>
                </a:ext>
              </a:extLst>
            </p:cNvPr>
            <p:cNvCxnSpPr>
              <a:cxnSpLocks/>
            </p:cNvCxnSpPr>
            <p:nvPr/>
          </p:nvCxnSpPr>
          <p:spPr>
            <a:xfrm>
              <a:off x="6645642" y="4816039"/>
              <a:ext cx="328958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90F1C7-3246-C84F-A765-84C1FDDCDFC8}"/>
                </a:ext>
              </a:extLst>
            </p:cNvPr>
            <p:cNvSpPr txBox="1"/>
            <p:nvPr/>
          </p:nvSpPr>
          <p:spPr>
            <a:xfrm>
              <a:off x="6762014" y="5236584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610767-E0EB-6E41-BD66-44C8D3AC1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44" y="5936359"/>
              <a:ext cx="44070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2C9E2A-B9F3-D544-8B5F-ABF96DB89260}"/>
                </a:ext>
              </a:extLst>
            </p:cNvPr>
            <p:cNvSpPr txBox="1"/>
            <p:nvPr/>
          </p:nvSpPr>
          <p:spPr>
            <a:xfrm>
              <a:off x="6785676" y="6046969"/>
              <a:ext cx="371896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</a:t>
              </a:r>
            </a:p>
            <a:p>
              <a:pPr algn="l"/>
              <a:r>
                <a:rPr lang="en-US" dirty="0">
                  <a:latin typeface="+mn-lt"/>
                </a:rPr>
                <a:t>/* Shouldn’t become Normal again */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EBCDEB-9144-534E-9F24-B2F15E2B697A}"/>
                </a:ext>
              </a:extLst>
            </p:cNvPr>
            <p:cNvSpPr txBox="1"/>
            <p:nvPr/>
          </p:nvSpPr>
          <p:spPr>
            <a:xfrm>
              <a:off x="6970863" y="4472938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B0B1E8-6E0B-6147-8AA9-18C45CAEC824}"/>
                </a:ext>
              </a:extLst>
            </p:cNvPr>
            <p:cNvSpPr txBox="1"/>
            <p:nvPr/>
          </p:nvSpPr>
          <p:spPr>
            <a:xfrm>
              <a:off x="7398131" y="5624188"/>
              <a:ext cx="27427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>
                  <a:latin typeface="+mn-lt"/>
                </a:rPr>
                <a:t>⑤GOSSIP{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,Normal)}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66276-9CC4-994F-B5AF-464CEC4B7AB7}"/>
                </a:ext>
              </a:extLst>
            </p:cNvPr>
            <p:cNvSpPr/>
            <p:nvPr/>
          </p:nvSpPr>
          <p:spPr>
            <a:xfrm>
              <a:off x="10997594" y="348615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D2E53A-5491-284F-8F82-DDF4F364593A}"/>
                </a:ext>
              </a:extLst>
            </p:cNvPr>
            <p:cNvSpPr/>
            <p:nvPr/>
          </p:nvSpPr>
          <p:spPr>
            <a:xfrm>
              <a:off x="6587687" y="397629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30B67A-4679-814F-8D04-F74F897F9DB3}"/>
                </a:ext>
              </a:extLst>
            </p:cNvPr>
            <p:cNvSpPr/>
            <p:nvPr/>
          </p:nvSpPr>
          <p:spPr>
            <a:xfrm>
              <a:off x="6587687" y="534419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D9A5CC-10DA-854A-AE4C-7BA7668A2ACF}"/>
                </a:ext>
              </a:extLst>
            </p:cNvPr>
            <p:cNvSpPr/>
            <p:nvPr/>
          </p:nvSpPr>
          <p:spPr>
            <a:xfrm>
              <a:off x="6587687" y="628283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1B3FF0-A5AD-8F45-8EB0-83B2EE03F972}"/>
                </a:ext>
              </a:extLst>
            </p:cNvPr>
            <p:cNvSpPr/>
            <p:nvPr/>
          </p:nvSpPr>
          <p:spPr>
            <a:xfrm>
              <a:off x="6587687" y="347730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5852A2-FC0C-E447-8A19-17E9C8075559}"/>
                </a:ext>
              </a:extLst>
            </p:cNvPr>
            <p:cNvSpPr txBox="1"/>
            <p:nvPr/>
          </p:nvSpPr>
          <p:spPr>
            <a:xfrm>
              <a:off x="6755520" y="339591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FF9889-DBE6-CC42-8CC0-8B4A665498F5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4406440"/>
              <a:ext cx="656960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7D2516-C66A-AE48-8575-0D71A306A37A}"/>
                </a:ext>
              </a:extLst>
            </p:cNvPr>
            <p:cNvSpPr txBox="1"/>
            <p:nvPr/>
          </p:nvSpPr>
          <p:spPr>
            <a:xfrm>
              <a:off x="3639738" y="4075696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BF4640-612B-5F48-A42E-FC90FB6FB353}"/>
                </a:ext>
              </a:extLst>
            </p:cNvPr>
            <p:cNvCxnSpPr/>
            <p:nvPr/>
          </p:nvCxnSpPr>
          <p:spPr>
            <a:xfrm>
              <a:off x="3243765" y="4508517"/>
              <a:ext cx="2386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282FE99-5DFB-BC4C-B7E4-695408B4BBE0}"/>
              </a:ext>
            </a:extLst>
          </p:cNvPr>
          <p:cNvSpPr txBox="1"/>
          <p:nvPr/>
        </p:nvSpPr>
        <p:spPr>
          <a:xfrm>
            <a:off x="3455042" y="5098475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🤔</a:t>
            </a:r>
          </a:p>
        </p:txBody>
      </p:sp>
      <p:sp>
        <p:nvSpPr>
          <p:cNvPr id="35" name="Cloud Callout 34">
            <a:extLst>
              <a:ext uri="{FF2B5EF4-FFF2-40B4-BE49-F238E27FC236}">
                <a16:creationId xmlns:a16="http://schemas.microsoft.com/office/drawing/2014/main" id="{9EC13F6B-A503-7742-B476-56A8C4C1DF65}"/>
              </a:ext>
            </a:extLst>
          </p:cNvPr>
          <p:cNvSpPr/>
          <p:nvPr/>
        </p:nvSpPr>
        <p:spPr bwMode="auto">
          <a:xfrm>
            <a:off x="249210" y="4049585"/>
            <a:ext cx="3375632" cy="1198930"/>
          </a:xfrm>
          <a:prstGeom prst="cloudCallout">
            <a:avLst>
              <a:gd name="adj1" fmla="val 49811"/>
              <a:gd name="adj2" fmla="val 4273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2F271-3783-9841-94F6-59E3405B4E9C}"/>
              </a:ext>
            </a:extLst>
          </p:cNvPr>
          <p:cNvSpPr txBox="1"/>
          <p:nvPr/>
        </p:nvSpPr>
        <p:spPr>
          <a:xfrm>
            <a:off x="649865" y="4184730"/>
            <a:ext cx="269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to stop a network partition?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7A3B27-97C6-9545-95C4-9F8975AA94F5}"/>
              </a:ext>
            </a:extLst>
          </p:cNvPr>
          <p:cNvSpPr txBox="1"/>
          <p:nvPr/>
        </p:nvSpPr>
        <p:spPr>
          <a:xfrm>
            <a:off x="3741212" y="4268447"/>
            <a:ext cx="293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All N messages have the same effect on the system.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A1149E1E-EFA4-D246-8268-3B620F8206C8}"/>
              </a:ext>
            </a:extLst>
          </p:cNvPr>
          <p:cNvCxnSpPr>
            <a:cxnSpLocks/>
            <a:stCxn id="39" idx="3"/>
            <a:endCxn id="21" idx="1"/>
          </p:cNvCxnSpPr>
          <p:nvPr/>
        </p:nvCxnSpPr>
        <p:spPr bwMode="auto">
          <a:xfrm flipV="1">
            <a:off x="6680970" y="4029547"/>
            <a:ext cx="549115" cy="5620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091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12CF-F6D6-D64D-979B-E9E1DFF8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When to stop a network partition?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D35D-E3F2-E04A-B4F9-C5B926C4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27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FE9985-CB5E-F741-A986-C1C77F9CB66E}"/>
              </a:ext>
            </a:extLst>
          </p:cNvPr>
          <p:cNvGrpSpPr/>
          <p:nvPr/>
        </p:nvGrpSpPr>
        <p:grpSpPr>
          <a:xfrm>
            <a:off x="3354387" y="2351539"/>
            <a:ext cx="8228013" cy="3678207"/>
            <a:chOff x="3095165" y="2933430"/>
            <a:chExt cx="8228013" cy="36782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72D057-8E19-B444-A6F2-A28CD1F4975C}"/>
                </a:ext>
              </a:extLst>
            </p:cNvPr>
            <p:cNvSpPr/>
            <p:nvPr/>
          </p:nvSpPr>
          <p:spPr>
            <a:xfrm>
              <a:off x="9959365" y="3956134"/>
              <a:ext cx="1042734" cy="1557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Network 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B0034C-AAC1-EE45-8049-103E082793DE}"/>
                </a:ext>
              </a:extLst>
            </p:cNvPr>
            <p:cNvSpPr/>
            <p:nvPr/>
          </p:nvSpPr>
          <p:spPr>
            <a:xfrm>
              <a:off x="30951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860CB0-9677-F842-8ECF-82839CE18F81}"/>
                </a:ext>
              </a:extLst>
            </p:cNvPr>
            <p:cNvSpPr/>
            <p:nvPr/>
          </p:nvSpPr>
          <p:spPr>
            <a:xfrm>
              <a:off x="6375186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731BCB-F208-DF4A-9939-97E5EBB818D1}"/>
                </a:ext>
              </a:extLst>
            </p:cNvPr>
            <p:cNvSpPr/>
            <p:nvPr/>
          </p:nvSpPr>
          <p:spPr>
            <a:xfrm>
              <a:off x="107822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D5D9CE-84BC-6E40-8EC0-C5344160451D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3365622" y="3319797"/>
              <a:ext cx="0" cy="1188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103D99-9CF8-E94C-9BD7-9AC885AD2778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645643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AAEBBF-D74A-E042-8A1B-B013973B358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11052722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8200380-1F32-7347-8D5E-B0079FEF632B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3786093"/>
              <a:ext cx="3280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7FC1CA-DA27-ED46-8EBB-C020E90C5D77}"/>
                </a:ext>
              </a:extLst>
            </p:cNvPr>
            <p:cNvSpPr txBox="1"/>
            <p:nvPr/>
          </p:nvSpPr>
          <p:spPr>
            <a:xfrm>
              <a:off x="9221395" y="3405606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39D7DD-DDF9-EF4A-B346-03E7AD4D2BD8}"/>
                </a:ext>
              </a:extLst>
            </p:cNvPr>
            <p:cNvSpPr txBox="1"/>
            <p:nvPr/>
          </p:nvSpPr>
          <p:spPr>
            <a:xfrm>
              <a:off x="3894504" y="3455350"/>
              <a:ext cx="21063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n-lt"/>
                  <a:cs typeface="Times New Roman" panose="02020603050405020304" pitchFamily="18" charset="0"/>
                </a:rPr>
                <a:t>GOSSIP{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,Left)}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583611-3FD3-3C4E-BF70-08818A0A3648}"/>
                </a:ext>
              </a:extLst>
            </p:cNvPr>
            <p:cNvSpPr txBox="1"/>
            <p:nvPr/>
          </p:nvSpPr>
          <p:spPr>
            <a:xfrm>
              <a:off x="6755520" y="3896656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77709EC-CFFC-204A-86E5-2646661C04AA}"/>
                </a:ext>
              </a:extLst>
            </p:cNvPr>
            <p:cNvCxnSpPr>
              <a:cxnSpLocks/>
            </p:cNvCxnSpPr>
            <p:nvPr/>
          </p:nvCxnSpPr>
          <p:spPr>
            <a:xfrm>
              <a:off x="6645642" y="4816039"/>
              <a:ext cx="328958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14F760-BC73-A14A-9D0E-797C73B060C6}"/>
                </a:ext>
              </a:extLst>
            </p:cNvPr>
            <p:cNvSpPr txBox="1"/>
            <p:nvPr/>
          </p:nvSpPr>
          <p:spPr>
            <a:xfrm>
              <a:off x="6762014" y="5236584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4B36FBE-5AC8-1D4E-8D35-615513AB39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44" y="5936359"/>
              <a:ext cx="44070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E292D2-B070-5640-8B3C-CE1F99C92953}"/>
                </a:ext>
              </a:extLst>
            </p:cNvPr>
            <p:cNvSpPr txBox="1"/>
            <p:nvPr/>
          </p:nvSpPr>
          <p:spPr>
            <a:xfrm>
              <a:off x="6785676" y="6046969"/>
              <a:ext cx="371896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</a:t>
              </a:r>
            </a:p>
            <a:p>
              <a:pPr algn="l"/>
              <a:r>
                <a:rPr lang="en-US" dirty="0">
                  <a:latin typeface="+mn-lt"/>
                </a:rPr>
                <a:t>/* Shouldn’t become Normal again */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DA6403-930A-6347-B2A3-872AA0E97D23}"/>
                </a:ext>
              </a:extLst>
            </p:cNvPr>
            <p:cNvSpPr txBox="1"/>
            <p:nvPr/>
          </p:nvSpPr>
          <p:spPr>
            <a:xfrm>
              <a:off x="6970863" y="4472938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14B118-78C6-8D4B-9211-0310BEC6EB34}"/>
                </a:ext>
              </a:extLst>
            </p:cNvPr>
            <p:cNvSpPr txBox="1"/>
            <p:nvPr/>
          </p:nvSpPr>
          <p:spPr>
            <a:xfrm>
              <a:off x="7398131" y="5624188"/>
              <a:ext cx="27427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>
                  <a:latin typeface="+mn-lt"/>
                </a:rPr>
                <a:t>⑤GOSSIP{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,Normal)}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4A1ABE-08B3-5341-A928-2AC0615CFDD2}"/>
                </a:ext>
              </a:extLst>
            </p:cNvPr>
            <p:cNvSpPr/>
            <p:nvPr/>
          </p:nvSpPr>
          <p:spPr>
            <a:xfrm>
              <a:off x="10997594" y="348615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79DF8F-9926-F84D-B3FB-0CED7E82C8AF}"/>
                </a:ext>
              </a:extLst>
            </p:cNvPr>
            <p:cNvSpPr/>
            <p:nvPr/>
          </p:nvSpPr>
          <p:spPr>
            <a:xfrm>
              <a:off x="6587687" y="397629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61FCF2-54E3-4049-B980-11A4403EF549}"/>
                </a:ext>
              </a:extLst>
            </p:cNvPr>
            <p:cNvSpPr/>
            <p:nvPr/>
          </p:nvSpPr>
          <p:spPr>
            <a:xfrm>
              <a:off x="6587687" y="534419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855CE1-653D-CF49-B468-B0E12F133400}"/>
                </a:ext>
              </a:extLst>
            </p:cNvPr>
            <p:cNvSpPr/>
            <p:nvPr/>
          </p:nvSpPr>
          <p:spPr>
            <a:xfrm>
              <a:off x="6587687" y="628283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D6B819-E100-9A4A-8EA9-0F7B732A768F}"/>
                </a:ext>
              </a:extLst>
            </p:cNvPr>
            <p:cNvSpPr/>
            <p:nvPr/>
          </p:nvSpPr>
          <p:spPr>
            <a:xfrm>
              <a:off x="6587687" y="347730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832B83-9BCC-3D4E-B999-80E0611C5C20}"/>
                </a:ext>
              </a:extLst>
            </p:cNvPr>
            <p:cNvSpPr txBox="1"/>
            <p:nvPr/>
          </p:nvSpPr>
          <p:spPr>
            <a:xfrm>
              <a:off x="6755520" y="339591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721781-2845-3449-94EC-7288511BFA54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4406440"/>
              <a:ext cx="656960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0E899C-ED1F-B441-B50C-FD47CE69ED29}"/>
                </a:ext>
              </a:extLst>
            </p:cNvPr>
            <p:cNvSpPr txBox="1"/>
            <p:nvPr/>
          </p:nvSpPr>
          <p:spPr>
            <a:xfrm>
              <a:off x="3639738" y="4075696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62E9EC3-E115-8B47-B1B7-65B48B1A419B}"/>
                </a:ext>
              </a:extLst>
            </p:cNvPr>
            <p:cNvCxnSpPr/>
            <p:nvPr/>
          </p:nvCxnSpPr>
          <p:spPr>
            <a:xfrm>
              <a:off x="3243765" y="4508517"/>
              <a:ext cx="2386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63C66AD-3D06-A347-87A0-72267A2E5DCA}"/>
              </a:ext>
            </a:extLst>
          </p:cNvPr>
          <p:cNvSpPr txBox="1"/>
          <p:nvPr/>
        </p:nvSpPr>
        <p:spPr>
          <a:xfrm>
            <a:off x="4076825" y="423414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Same type of messages.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9F6E4EFF-DBDF-AB47-8A20-1B3AE4721716}"/>
              </a:ext>
            </a:extLst>
          </p:cNvPr>
          <p:cNvCxnSpPr>
            <a:cxnSpLocks/>
            <a:stCxn id="26" idx="3"/>
            <a:endCxn id="20" idx="1"/>
          </p:cNvCxnSpPr>
          <p:nvPr/>
        </p:nvCxnSpPr>
        <p:spPr bwMode="auto">
          <a:xfrm flipV="1">
            <a:off x="6800648" y="4029547"/>
            <a:ext cx="429437" cy="3892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D18FE71-DE4B-7043-827B-ECFC1B816555}"/>
              </a:ext>
            </a:extLst>
          </p:cNvPr>
          <p:cNvSpPr txBox="1"/>
          <p:nvPr/>
        </p:nvSpPr>
        <p:spPr>
          <a:xfrm>
            <a:off x="3936219" y="5193109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😉</a:t>
            </a:r>
          </a:p>
        </p:txBody>
      </p:sp>
      <p:sp>
        <p:nvSpPr>
          <p:cNvPr id="37" name="Cloud Callout 36">
            <a:extLst>
              <a:ext uri="{FF2B5EF4-FFF2-40B4-BE49-F238E27FC236}">
                <a16:creationId xmlns:a16="http://schemas.microsoft.com/office/drawing/2014/main" id="{FC84BD25-F8A2-6A4F-A7C5-6A6700C8CD66}"/>
              </a:ext>
            </a:extLst>
          </p:cNvPr>
          <p:cNvSpPr/>
          <p:nvPr/>
        </p:nvSpPr>
        <p:spPr bwMode="auto">
          <a:xfrm>
            <a:off x="249441" y="3824549"/>
            <a:ext cx="3686777" cy="1876391"/>
          </a:xfrm>
          <a:prstGeom prst="cloudCallout">
            <a:avLst>
              <a:gd name="adj1" fmla="val 51593"/>
              <a:gd name="adj2" fmla="val 3464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657EAF-B3FC-E04B-8860-674BF4C4AD41}"/>
              </a:ext>
            </a:extLst>
          </p:cNvPr>
          <p:cNvSpPr txBox="1"/>
          <p:nvPr/>
        </p:nvSpPr>
        <p:spPr>
          <a:xfrm>
            <a:off x="497712" y="4184730"/>
            <a:ext cx="3356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Stop network partitions before each </a:t>
            </a:r>
            <a:r>
              <a:rPr lang="en-US" sz="2400" u="sng" dirty="0">
                <a:solidFill>
                  <a:srgbClr val="C00000"/>
                </a:solidFill>
              </a:rPr>
              <a:t>type</a:t>
            </a:r>
            <a:r>
              <a:rPr lang="en-US" sz="2400" dirty="0"/>
              <a:t> of messages.</a:t>
            </a:r>
          </a:p>
        </p:txBody>
      </p:sp>
    </p:spTree>
    <p:extLst>
      <p:ext uri="{BB962C8B-B14F-4D97-AF65-F5344CB8AC3E}">
        <p14:creationId xmlns:p14="http://schemas.microsoft.com/office/powerpoint/2010/main" val="33673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36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DCAEE-B8B1-FA42-8C2D-D257896425E3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5" name="Graphic 4" descr="Web design">
              <a:extLst>
                <a:ext uri="{FF2B5EF4-FFF2-40B4-BE49-F238E27FC236}">
                  <a16:creationId xmlns:a16="http://schemas.microsoft.com/office/drawing/2014/main" id="{EFF385A5-8BD9-0246-AFA9-AD565123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F13053-16A1-4040-BF33-8BADA760E032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cloud system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7DC98D-599B-E34F-A178-B075D6CD2AC2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7" name="Graphic 6" descr="Web design">
              <a:extLst>
                <a:ext uri="{FF2B5EF4-FFF2-40B4-BE49-F238E27FC236}">
                  <a16:creationId xmlns:a16="http://schemas.microsoft.com/office/drawing/2014/main" id="{17B73E11-53A3-8941-A0BB-38DD3E3C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88CAFF-C6E8-7243-8660-266893E99CA4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workload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E501C-5874-BE4A-9B2A-09AFFCFB58AA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Profiling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5ABBFB58-CB7C-4D45-9D47-54FFFAC3D39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EEF06199-FF6A-F249-84E0-F486CFC71341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EC34F1-0D7C-5D43-9961-0DEA18AAF0F2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28" name="Graphic 27" descr="Paper">
            <a:extLst>
              <a:ext uri="{FF2B5EF4-FFF2-40B4-BE49-F238E27FC236}">
                <a16:creationId xmlns:a16="http://schemas.microsoft.com/office/drawing/2014/main" id="{46600731-9A50-7744-9FF0-A861F73A7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D1208A-1179-5F41-93F2-BEBC20DF72F3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</a:t>
            </a:r>
          </a:p>
          <a:p>
            <a:pPr algn="r"/>
            <a:r>
              <a:rPr lang="en-US" dirty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39787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EC6CF8-F98B-4E4F-ABCF-0A62AA22B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0" y="1584256"/>
            <a:ext cx="7983832" cy="20770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5D9F2-BA7F-0542-9BB5-F3AD98FB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system dependability is critical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52BAE-4650-6448-BD18-0B3E3E0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B0298D-72CD-3948-9175-E0FB526D04F9}"/>
              </a:ext>
            </a:extLst>
          </p:cNvPr>
          <p:cNvGrpSpPr/>
          <p:nvPr/>
        </p:nvGrpSpPr>
        <p:grpSpPr>
          <a:xfrm>
            <a:off x="4305702" y="3006030"/>
            <a:ext cx="6670139" cy="2927628"/>
            <a:chOff x="984986" y="1504489"/>
            <a:chExt cx="6670139" cy="29276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56A95B-18DC-2D44-AAE0-7083C5C5D081}"/>
                </a:ext>
              </a:extLst>
            </p:cNvPr>
            <p:cNvGrpSpPr/>
            <p:nvPr/>
          </p:nvGrpSpPr>
          <p:grpSpPr>
            <a:xfrm>
              <a:off x="984986" y="1504489"/>
              <a:ext cx="6670139" cy="2927628"/>
              <a:chOff x="609600" y="1311762"/>
              <a:chExt cx="6670139" cy="292762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A7CC848D-2B7C-F040-A497-901C4965C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614"/>
              <a:stretch/>
            </p:blipFill>
            <p:spPr>
              <a:xfrm>
                <a:off x="609603" y="1311762"/>
                <a:ext cx="6670136" cy="1783080"/>
              </a:xfrm>
              <a:prstGeom prst="rect">
                <a:avLst/>
              </a:prstGeom>
            </p:spPr>
          </p:pic>
          <p:pic>
            <p:nvPicPr>
              <p:cNvPr id="6" name="Picture 5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B91D78DC-1D1C-0149-AAFB-75869909A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333"/>
              <a:stretch/>
            </p:blipFill>
            <p:spPr>
              <a:xfrm>
                <a:off x="609600" y="3094842"/>
                <a:ext cx="6670139" cy="1144548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94EDBF-33A3-1341-BE9F-462BB1139540}"/>
                </a:ext>
              </a:extLst>
            </p:cNvPr>
            <p:cNvSpPr/>
            <p:nvPr/>
          </p:nvSpPr>
          <p:spPr bwMode="auto">
            <a:xfrm>
              <a:off x="984986" y="1504489"/>
              <a:ext cx="6670136" cy="2927628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E31D8B8-9724-174C-A0A7-0A6B3C8B7273}"/>
              </a:ext>
            </a:extLst>
          </p:cNvPr>
          <p:cNvSpPr/>
          <p:nvPr/>
        </p:nvSpPr>
        <p:spPr bwMode="auto">
          <a:xfrm>
            <a:off x="7260771" y="5246914"/>
            <a:ext cx="1219200" cy="2939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DE6EA-1201-DA4F-A52F-8EF4870B1475}"/>
              </a:ext>
            </a:extLst>
          </p:cNvPr>
          <p:cNvSpPr/>
          <p:nvPr/>
        </p:nvSpPr>
        <p:spPr bwMode="auto">
          <a:xfrm>
            <a:off x="8360228" y="5556894"/>
            <a:ext cx="1219200" cy="2939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8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DCAEE-B8B1-FA42-8C2D-D257896425E3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5" name="Graphic 4" descr="Web design">
              <a:extLst>
                <a:ext uri="{FF2B5EF4-FFF2-40B4-BE49-F238E27FC236}">
                  <a16:creationId xmlns:a16="http://schemas.microsoft.com/office/drawing/2014/main" id="{EFF385A5-8BD9-0246-AFA9-AD565123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F13053-16A1-4040-BF33-8BADA760E032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cloud system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7DC98D-599B-E34F-A178-B075D6CD2AC2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7" name="Graphic 6" descr="Web design">
              <a:extLst>
                <a:ext uri="{FF2B5EF4-FFF2-40B4-BE49-F238E27FC236}">
                  <a16:creationId xmlns:a16="http://schemas.microsoft.com/office/drawing/2014/main" id="{17B73E11-53A3-8941-A0BB-38DD3E3C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88CAFF-C6E8-7243-8660-266893E99CA4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workload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E501C-5874-BE4A-9B2A-09AFFCFB58AA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Profiling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5ABBFB58-CB7C-4D45-9D47-54FFFAC3D39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EEF06199-FF6A-F249-84E0-F486CFC71341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1F051F7-985E-BE47-BDDA-D65F7562105E}"/>
              </a:ext>
            </a:extLst>
          </p:cNvPr>
          <p:cNvSpPr/>
          <p:nvPr/>
        </p:nvSpPr>
        <p:spPr bwMode="auto">
          <a:xfrm>
            <a:off x="1488688" y="4277434"/>
            <a:ext cx="2273202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 Construction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1842FA-D7EE-904F-BC55-0E24D42BFFF6}"/>
              </a:ext>
            </a:extLst>
          </p:cNvPr>
          <p:cNvSpPr/>
          <p:nvPr/>
        </p:nvSpPr>
        <p:spPr bwMode="auto">
          <a:xfrm>
            <a:off x="1672954" y="5565614"/>
            <a:ext cx="1904670" cy="355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Invariant Mining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EC34F1-0D7C-5D43-9961-0DEA18AAF0F2}"/>
              </a:ext>
            </a:extLst>
          </p:cNvPr>
          <p:cNvCxnSpPr>
            <a:cxnSpLocks/>
            <a:stCxn id="11" idx="2"/>
            <a:endCxn id="23" idx="0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28" name="Graphic 27" descr="Paper">
            <a:extLst>
              <a:ext uri="{FF2B5EF4-FFF2-40B4-BE49-F238E27FC236}">
                <a16:creationId xmlns:a16="http://schemas.microsoft.com/office/drawing/2014/main" id="{46600731-9A50-7744-9FF0-A861F73A7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D1208A-1179-5F41-93F2-BEBC20DF72F3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</a:t>
            </a:r>
          </a:p>
          <a:p>
            <a:pPr algn="r"/>
            <a:r>
              <a:rPr lang="en-US" dirty="0"/>
              <a:t>values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C83EEE-958D-9A44-AA37-AE6861C0CF6D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 bwMode="auto">
          <a:xfrm>
            <a:off x="2625289" y="4632993"/>
            <a:ext cx="0" cy="9326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3" name="Graphic 32" descr="Paper">
            <a:extLst>
              <a:ext uri="{FF2B5EF4-FFF2-40B4-BE49-F238E27FC236}">
                <a16:creationId xmlns:a16="http://schemas.microsoft.com/office/drawing/2014/main" id="{2B73885F-C2B5-1845-AD9F-72C5836CF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5991" y="4873046"/>
            <a:ext cx="457200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389AC6-757D-CA49-BB6A-AF49590D402A}"/>
              </a:ext>
            </a:extLst>
          </p:cNvPr>
          <p:cNvSpPr txBox="1"/>
          <p:nvPr/>
        </p:nvSpPr>
        <p:spPr>
          <a:xfrm>
            <a:off x="1286224" y="477116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system</a:t>
            </a:r>
          </a:p>
          <a:p>
            <a:pPr algn="r"/>
            <a:r>
              <a:rPr lang="en-US" dirty="0"/>
              <a:t>states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743A29-5016-0641-A9B9-F47015FF593F}"/>
              </a:ext>
            </a:extLst>
          </p:cNvPr>
          <p:cNvGrpSpPr/>
          <p:nvPr/>
        </p:nvGrpSpPr>
        <p:grpSpPr>
          <a:xfrm>
            <a:off x="4992369" y="4568549"/>
            <a:ext cx="1184940" cy="1187149"/>
            <a:chOff x="4577088" y="4199397"/>
            <a:chExt cx="1184940" cy="1187149"/>
          </a:xfrm>
        </p:grpSpPr>
        <p:pic>
          <p:nvPicPr>
            <p:cNvPr id="36" name="Graphic 35" descr="Document">
              <a:extLst>
                <a:ext uri="{FF2B5EF4-FFF2-40B4-BE49-F238E27FC236}">
                  <a16:creationId xmlns:a16="http://schemas.microsoft.com/office/drawing/2014/main" id="{2F7EFA93-0499-7849-9C9E-B419AFF8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8127" y="4472146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B6139-42FD-D04E-861A-D6C6AE51ACF8}"/>
                </a:ext>
              </a:extLst>
            </p:cNvPr>
            <p:cNvSpPr txBox="1"/>
            <p:nvPr/>
          </p:nvSpPr>
          <p:spPr>
            <a:xfrm>
              <a:off x="4577088" y="4199397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Invariants</a:t>
              </a:r>
            </a:p>
          </p:txBody>
        </p:sp>
      </p:grp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47D8E36F-9DCE-1240-952D-0A20323300D1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 bwMode="auto">
          <a:xfrm flipV="1">
            <a:off x="3577624" y="5298498"/>
            <a:ext cx="1555784" cy="444896"/>
          </a:xfrm>
          <a:prstGeom prst="bentConnector3">
            <a:avLst>
              <a:gd name="adj1" fmla="val 1906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369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31</a:t>
            </a:fld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9D2897E-EA7A-9144-8B85-05F896B662DA}"/>
              </a:ext>
            </a:extLst>
          </p:cNvPr>
          <p:cNvGrpSpPr/>
          <p:nvPr/>
        </p:nvGrpSpPr>
        <p:grpSpPr>
          <a:xfrm>
            <a:off x="1094100" y="1797851"/>
            <a:ext cx="2853262" cy="4123323"/>
            <a:chOff x="853898" y="1410752"/>
            <a:chExt cx="2853262" cy="4123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BDCAEE-B8B1-FA42-8C2D-D257896425E3}"/>
                </a:ext>
              </a:extLst>
            </p:cNvPr>
            <p:cNvGrpSpPr/>
            <p:nvPr/>
          </p:nvGrpSpPr>
          <p:grpSpPr>
            <a:xfrm>
              <a:off x="853898" y="1410752"/>
              <a:ext cx="1531189" cy="830826"/>
              <a:chOff x="858035" y="1410753"/>
              <a:chExt cx="1531189" cy="830826"/>
            </a:xfrm>
          </p:grpSpPr>
          <p:pic>
            <p:nvPicPr>
              <p:cNvPr id="5" name="Graphic 4" descr="Web design">
                <a:extLst>
                  <a:ext uri="{FF2B5EF4-FFF2-40B4-BE49-F238E27FC236}">
                    <a16:creationId xmlns:a16="http://schemas.microsoft.com/office/drawing/2014/main" id="{EFF385A5-8BD9-0246-AFA9-AD565123C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93293" y="178437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13053-16A1-4040-BF33-8BADA760E032}"/>
                  </a:ext>
                </a:extLst>
              </p:cNvPr>
              <p:cNvSpPr txBox="1"/>
              <p:nvPr/>
            </p:nvSpPr>
            <p:spPr>
              <a:xfrm>
                <a:off x="858035" y="1410753"/>
                <a:ext cx="1531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cloud system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7DC98D-599B-E34F-A178-B075D6CD2AC2}"/>
                </a:ext>
              </a:extLst>
            </p:cNvPr>
            <p:cNvGrpSpPr/>
            <p:nvPr/>
          </p:nvGrpSpPr>
          <p:grpSpPr>
            <a:xfrm>
              <a:off x="2599163" y="1416782"/>
              <a:ext cx="1107997" cy="825675"/>
              <a:chOff x="2733489" y="1416782"/>
              <a:chExt cx="1107997" cy="825675"/>
            </a:xfrm>
          </p:grpSpPr>
          <p:pic>
            <p:nvPicPr>
              <p:cNvPr id="7" name="Graphic 6" descr="Web design">
                <a:extLst>
                  <a:ext uri="{FF2B5EF4-FFF2-40B4-BE49-F238E27FC236}">
                    <a16:creationId xmlns:a16="http://schemas.microsoft.com/office/drawing/2014/main" id="{17B73E11-53A3-8941-A0BB-38DD3E3CC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58885" y="178525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8CAFF-C6E8-7243-8660-266893E99CA4}"/>
                  </a:ext>
                </a:extLst>
              </p:cNvPr>
              <p:cNvSpPr txBox="1"/>
              <p:nvPr/>
            </p:nvSpPr>
            <p:spPr>
              <a:xfrm>
                <a:off x="2733489" y="1416782"/>
                <a:ext cx="1107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workload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BE501C-5874-BE4A-9B2A-09AFFCFB58AA}"/>
                </a:ext>
              </a:extLst>
            </p:cNvPr>
            <p:cNvSpPr/>
            <p:nvPr/>
          </p:nvSpPr>
          <p:spPr bwMode="auto">
            <a:xfrm>
              <a:off x="1850571" y="2610075"/>
              <a:ext cx="1073988" cy="355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Profiling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5ABBFB58-CB7C-4D45-9D47-54FFFAC3D39A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 bwMode="auto">
            <a:xfrm rot="16200000" flipH="1">
              <a:off x="1818412" y="2040921"/>
              <a:ext cx="368497" cy="7698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EEF06199-FF6A-F249-84E0-F486CFC71341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 bwMode="auto">
            <a:xfrm rot="5400000">
              <a:off x="2586553" y="2043469"/>
              <a:ext cx="367618" cy="7655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F051F7-985E-BE47-BDDA-D65F7562105E}"/>
                </a:ext>
              </a:extLst>
            </p:cNvPr>
            <p:cNvSpPr/>
            <p:nvPr/>
          </p:nvSpPr>
          <p:spPr bwMode="auto">
            <a:xfrm>
              <a:off x="1248486" y="3890335"/>
              <a:ext cx="2273202" cy="355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State Construction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1842FA-D7EE-904F-BC55-0E24D42BFFF6}"/>
                </a:ext>
              </a:extLst>
            </p:cNvPr>
            <p:cNvSpPr/>
            <p:nvPr/>
          </p:nvSpPr>
          <p:spPr bwMode="auto">
            <a:xfrm>
              <a:off x="1432752" y="5178515"/>
              <a:ext cx="1904670" cy="355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Invariant Mining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5EC34F1-0D7C-5D43-9961-0DEA18AAF0F2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 bwMode="auto">
            <a:xfrm flipH="1">
              <a:off x="2385087" y="2965634"/>
              <a:ext cx="2478" cy="9247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28" name="Graphic 27" descr="Paper">
              <a:extLst>
                <a:ext uri="{FF2B5EF4-FFF2-40B4-BE49-F238E27FC236}">
                  <a16:creationId xmlns:a16="http://schemas.microsoft.com/office/drawing/2014/main" id="{46600731-9A50-7744-9FF0-A861F73A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9229" y="3193082"/>
              <a:ext cx="457200" cy="457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D1208A-1179-5F41-93F2-BEBC20DF72F3}"/>
                </a:ext>
              </a:extLst>
            </p:cNvPr>
            <p:cNvSpPr txBox="1"/>
            <p:nvPr/>
          </p:nvSpPr>
          <p:spPr>
            <a:xfrm>
              <a:off x="963519" y="3065517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variable</a:t>
              </a:r>
            </a:p>
            <a:p>
              <a:pPr algn="r"/>
              <a:r>
                <a:rPr lang="en-US" dirty="0"/>
                <a:t>values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FC83EEE-958D-9A44-AA37-AE6861C0CF6D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 bwMode="auto">
            <a:xfrm>
              <a:off x="2385087" y="4245894"/>
              <a:ext cx="0" cy="9326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33" name="Graphic 32" descr="Paper">
              <a:extLst>
                <a:ext uri="{FF2B5EF4-FFF2-40B4-BE49-F238E27FC236}">
                  <a16:creationId xmlns:a16="http://schemas.microsoft.com/office/drawing/2014/main" id="{2B73885F-C2B5-1845-AD9F-72C5836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5789" y="4485947"/>
              <a:ext cx="457200" cy="4572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389AC6-757D-CA49-BB6A-AF49590D402A}"/>
                </a:ext>
              </a:extLst>
            </p:cNvPr>
            <p:cNvSpPr txBox="1"/>
            <p:nvPr/>
          </p:nvSpPr>
          <p:spPr>
            <a:xfrm>
              <a:off x="1046022" y="4384063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system</a:t>
              </a:r>
            </a:p>
            <a:p>
              <a:pPr algn="r"/>
              <a:r>
                <a:rPr lang="en-US" dirty="0"/>
                <a:t>states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743A29-5016-0641-A9B9-F47015FF593F}"/>
              </a:ext>
            </a:extLst>
          </p:cNvPr>
          <p:cNvGrpSpPr/>
          <p:nvPr/>
        </p:nvGrpSpPr>
        <p:grpSpPr>
          <a:xfrm>
            <a:off x="4992369" y="4568549"/>
            <a:ext cx="1184940" cy="1187149"/>
            <a:chOff x="4577088" y="4199397"/>
            <a:chExt cx="1184940" cy="1187149"/>
          </a:xfrm>
        </p:grpSpPr>
        <p:pic>
          <p:nvPicPr>
            <p:cNvPr id="36" name="Graphic 35" descr="Document">
              <a:extLst>
                <a:ext uri="{FF2B5EF4-FFF2-40B4-BE49-F238E27FC236}">
                  <a16:creationId xmlns:a16="http://schemas.microsoft.com/office/drawing/2014/main" id="{2F7EFA93-0499-7849-9C9E-B419AFF8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8127" y="4472146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B6139-42FD-D04E-861A-D6C6AE51ACF8}"/>
                </a:ext>
              </a:extLst>
            </p:cNvPr>
            <p:cNvSpPr txBox="1"/>
            <p:nvPr/>
          </p:nvSpPr>
          <p:spPr>
            <a:xfrm>
              <a:off x="4577088" y="4199397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Invariants</a:t>
              </a:r>
            </a:p>
          </p:txBody>
        </p:sp>
      </p:grp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47D8E36F-9DCE-1240-952D-0A20323300D1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 bwMode="auto">
          <a:xfrm flipV="1">
            <a:off x="3577624" y="5298498"/>
            <a:ext cx="1555784" cy="444896"/>
          </a:xfrm>
          <a:prstGeom prst="bentConnector3">
            <a:avLst>
              <a:gd name="adj1" fmla="val 1906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6669C6-078A-F54F-9964-91C81153F6E0}"/>
              </a:ext>
            </a:extLst>
          </p:cNvPr>
          <p:cNvSpPr/>
          <p:nvPr/>
        </p:nvSpPr>
        <p:spPr bwMode="auto">
          <a:xfrm>
            <a:off x="8309506" y="3507433"/>
            <a:ext cx="11080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Testing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8551549-D3A4-2D4D-ACF5-A624DDDF877E}"/>
              </a:ext>
            </a:extLst>
          </p:cNvPr>
          <p:cNvGrpSpPr/>
          <p:nvPr/>
        </p:nvGrpSpPr>
        <p:grpSpPr>
          <a:xfrm>
            <a:off x="7292477" y="1775688"/>
            <a:ext cx="1531188" cy="825675"/>
            <a:chOff x="856377" y="1416782"/>
            <a:chExt cx="1531188" cy="825675"/>
          </a:xfrm>
        </p:grpSpPr>
        <p:pic>
          <p:nvPicPr>
            <p:cNvPr id="52" name="Graphic 51" descr="Web design">
              <a:extLst>
                <a:ext uri="{FF2B5EF4-FFF2-40B4-BE49-F238E27FC236}">
                  <a16:creationId xmlns:a16="http://schemas.microsoft.com/office/drawing/2014/main" id="{2FF0D7C9-75D9-1346-92EB-017ABFB3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A23E79-D3D2-8847-9320-B8ACB1FF7B89}"/>
                </a:ext>
              </a:extLst>
            </p:cNvPr>
            <p:cNvSpPr txBox="1"/>
            <p:nvPr/>
          </p:nvSpPr>
          <p:spPr>
            <a:xfrm>
              <a:off x="856377" y="1416782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cloud system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DF1596-A30F-FD4C-9492-1B74A350BEC0}"/>
              </a:ext>
            </a:extLst>
          </p:cNvPr>
          <p:cNvGrpSpPr/>
          <p:nvPr/>
        </p:nvGrpSpPr>
        <p:grpSpPr>
          <a:xfrm>
            <a:off x="9037031" y="1772522"/>
            <a:ext cx="1107997" cy="825675"/>
            <a:chOff x="1067975" y="1416782"/>
            <a:chExt cx="1107997" cy="825675"/>
          </a:xfrm>
        </p:grpSpPr>
        <p:pic>
          <p:nvPicPr>
            <p:cNvPr id="55" name="Graphic 54" descr="Web design">
              <a:extLst>
                <a:ext uri="{FF2B5EF4-FFF2-40B4-BE49-F238E27FC236}">
                  <a16:creationId xmlns:a16="http://schemas.microsoft.com/office/drawing/2014/main" id="{48F5AA8C-B7AF-1F44-AA6B-BAA3CA8A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B4F67E-1799-7746-BF99-310B09B5F935}"/>
                </a:ext>
              </a:extLst>
            </p:cNvPr>
            <p:cNvSpPr txBox="1"/>
            <p:nvPr/>
          </p:nvSpPr>
          <p:spPr>
            <a:xfrm>
              <a:off x="1067975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workload</a:t>
              </a:r>
            </a:p>
          </p:txBody>
        </p:sp>
      </p:grp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EFC61EDB-2AF8-4A4A-9B0D-803D79DFF9C4}"/>
              </a:ext>
            </a:extLst>
          </p:cNvPr>
          <p:cNvCxnSpPr>
            <a:cxnSpLocks/>
            <a:stCxn id="52" idx="2"/>
            <a:endCxn id="43" idx="0"/>
          </p:cNvCxnSpPr>
          <p:nvPr/>
        </p:nvCxnSpPr>
        <p:spPr bwMode="auto">
          <a:xfrm rot="16200000" flipH="1">
            <a:off x="8007754" y="2651680"/>
            <a:ext cx="906070" cy="80543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ADB030-63EB-5846-9769-AD99C54546FE}"/>
              </a:ext>
            </a:extLst>
          </p:cNvPr>
          <p:cNvCxnSpPr>
            <a:cxnSpLocks/>
            <a:stCxn id="55" idx="2"/>
            <a:endCxn id="43" idx="0"/>
          </p:cNvCxnSpPr>
          <p:nvPr/>
        </p:nvCxnSpPr>
        <p:spPr bwMode="auto">
          <a:xfrm rot="5400000">
            <a:off x="8772649" y="2689055"/>
            <a:ext cx="909236" cy="7275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89752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32</a:t>
            </a:fld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9D2897E-EA7A-9144-8B85-05F896B662DA}"/>
              </a:ext>
            </a:extLst>
          </p:cNvPr>
          <p:cNvGrpSpPr/>
          <p:nvPr/>
        </p:nvGrpSpPr>
        <p:grpSpPr>
          <a:xfrm>
            <a:off x="1094100" y="1797851"/>
            <a:ext cx="2853262" cy="4123323"/>
            <a:chOff x="853898" y="1410752"/>
            <a:chExt cx="2853262" cy="4123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BDCAEE-B8B1-FA42-8C2D-D257896425E3}"/>
                </a:ext>
              </a:extLst>
            </p:cNvPr>
            <p:cNvGrpSpPr/>
            <p:nvPr/>
          </p:nvGrpSpPr>
          <p:grpSpPr>
            <a:xfrm>
              <a:off x="853898" y="1410752"/>
              <a:ext cx="1531189" cy="830826"/>
              <a:chOff x="858035" y="1410753"/>
              <a:chExt cx="1531189" cy="830826"/>
            </a:xfrm>
          </p:grpSpPr>
          <p:pic>
            <p:nvPicPr>
              <p:cNvPr id="5" name="Graphic 4" descr="Web design">
                <a:extLst>
                  <a:ext uri="{FF2B5EF4-FFF2-40B4-BE49-F238E27FC236}">
                    <a16:creationId xmlns:a16="http://schemas.microsoft.com/office/drawing/2014/main" id="{EFF385A5-8BD9-0246-AFA9-AD565123C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93293" y="178437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13053-16A1-4040-BF33-8BADA760E032}"/>
                  </a:ext>
                </a:extLst>
              </p:cNvPr>
              <p:cNvSpPr txBox="1"/>
              <p:nvPr/>
            </p:nvSpPr>
            <p:spPr>
              <a:xfrm>
                <a:off x="858035" y="1410753"/>
                <a:ext cx="1531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cloud system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7DC98D-599B-E34F-A178-B075D6CD2AC2}"/>
                </a:ext>
              </a:extLst>
            </p:cNvPr>
            <p:cNvGrpSpPr/>
            <p:nvPr/>
          </p:nvGrpSpPr>
          <p:grpSpPr>
            <a:xfrm>
              <a:off x="2599163" y="1416782"/>
              <a:ext cx="1107997" cy="825675"/>
              <a:chOff x="2733489" y="1416782"/>
              <a:chExt cx="1107997" cy="825675"/>
            </a:xfrm>
          </p:grpSpPr>
          <p:pic>
            <p:nvPicPr>
              <p:cNvPr id="7" name="Graphic 6" descr="Web design">
                <a:extLst>
                  <a:ext uri="{FF2B5EF4-FFF2-40B4-BE49-F238E27FC236}">
                    <a16:creationId xmlns:a16="http://schemas.microsoft.com/office/drawing/2014/main" id="{17B73E11-53A3-8941-A0BB-38DD3E3CC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58885" y="178525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8CAFF-C6E8-7243-8660-266893E99CA4}"/>
                  </a:ext>
                </a:extLst>
              </p:cNvPr>
              <p:cNvSpPr txBox="1"/>
              <p:nvPr/>
            </p:nvSpPr>
            <p:spPr>
              <a:xfrm>
                <a:off x="2733489" y="1416782"/>
                <a:ext cx="1107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workload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BE501C-5874-BE4A-9B2A-09AFFCFB58AA}"/>
                </a:ext>
              </a:extLst>
            </p:cNvPr>
            <p:cNvSpPr/>
            <p:nvPr/>
          </p:nvSpPr>
          <p:spPr bwMode="auto">
            <a:xfrm>
              <a:off x="1850571" y="2610075"/>
              <a:ext cx="1073988" cy="355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Profiling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5ABBFB58-CB7C-4D45-9D47-54FFFAC3D39A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 bwMode="auto">
            <a:xfrm rot="16200000" flipH="1">
              <a:off x="1818412" y="2040921"/>
              <a:ext cx="368497" cy="7698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EEF06199-FF6A-F249-84E0-F486CFC71341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 bwMode="auto">
            <a:xfrm rot="5400000">
              <a:off x="2586553" y="2043469"/>
              <a:ext cx="367618" cy="7655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F051F7-985E-BE47-BDDA-D65F7562105E}"/>
                </a:ext>
              </a:extLst>
            </p:cNvPr>
            <p:cNvSpPr/>
            <p:nvPr/>
          </p:nvSpPr>
          <p:spPr bwMode="auto">
            <a:xfrm>
              <a:off x="1248486" y="3890335"/>
              <a:ext cx="2273202" cy="355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State Construction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1842FA-D7EE-904F-BC55-0E24D42BFFF6}"/>
                </a:ext>
              </a:extLst>
            </p:cNvPr>
            <p:cNvSpPr/>
            <p:nvPr/>
          </p:nvSpPr>
          <p:spPr bwMode="auto">
            <a:xfrm>
              <a:off x="1432752" y="5178515"/>
              <a:ext cx="1904670" cy="355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Invariant Mining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5EC34F1-0D7C-5D43-9961-0DEA18AAF0F2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 bwMode="auto">
            <a:xfrm flipH="1">
              <a:off x="2385087" y="2965634"/>
              <a:ext cx="2478" cy="9247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28" name="Graphic 27" descr="Paper">
              <a:extLst>
                <a:ext uri="{FF2B5EF4-FFF2-40B4-BE49-F238E27FC236}">
                  <a16:creationId xmlns:a16="http://schemas.microsoft.com/office/drawing/2014/main" id="{46600731-9A50-7744-9FF0-A861F73A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9229" y="3193082"/>
              <a:ext cx="457200" cy="457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D1208A-1179-5F41-93F2-BEBC20DF72F3}"/>
                </a:ext>
              </a:extLst>
            </p:cNvPr>
            <p:cNvSpPr txBox="1"/>
            <p:nvPr/>
          </p:nvSpPr>
          <p:spPr>
            <a:xfrm>
              <a:off x="963519" y="3065517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variable</a:t>
              </a:r>
            </a:p>
            <a:p>
              <a:pPr algn="r"/>
              <a:r>
                <a:rPr lang="en-US" dirty="0"/>
                <a:t>values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FC83EEE-958D-9A44-AA37-AE6861C0CF6D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 bwMode="auto">
            <a:xfrm>
              <a:off x="2385087" y="4245894"/>
              <a:ext cx="0" cy="9326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33" name="Graphic 32" descr="Paper">
              <a:extLst>
                <a:ext uri="{FF2B5EF4-FFF2-40B4-BE49-F238E27FC236}">
                  <a16:creationId xmlns:a16="http://schemas.microsoft.com/office/drawing/2014/main" id="{2B73885F-C2B5-1845-AD9F-72C5836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5789" y="4485947"/>
              <a:ext cx="457200" cy="4572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389AC6-757D-CA49-BB6A-AF49590D402A}"/>
                </a:ext>
              </a:extLst>
            </p:cNvPr>
            <p:cNvSpPr txBox="1"/>
            <p:nvPr/>
          </p:nvSpPr>
          <p:spPr>
            <a:xfrm>
              <a:off x="1046022" y="4384063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system</a:t>
              </a:r>
            </a:p>
            <a:p>
              <a:pPr algn="r"/>
              <a:r>
                <a:rPr lang="en-US" dirty="0"/>
                <a:t>states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743A29-5016-0641-A9B9-F47015FF593F}"/>
              </a:ext>
            </a:extLst>
          </p:cNvPr>
          <p:cNvGrpSpPr/>
          <p:nvPr/>
        </p:nvGrpSpPr>
        <p:grpSpPr>
          <a:xfrm>
            <a:off x="4992369" y="4568549"/>
            <a:ext cx="1184940" cy="1187149"/>
            <a:chOff x="4577088" y="4199397"/>
            <a:chExt cx="1184940" cy="1187149"/>
          </a:xfrm>
        </p:grpSpPr>
        <p:pic>
          <p:nvPicPr>
            <p:cNvPr id="36" name="Graphic 35" descr="Document">
              <a:extLst>
                <a:ext uri="{FF2B5EF4-FFF2-40B4-BE49-F238E27FC236}">
                  <a16:creationId xmlns:a16="http://schemas.microsoft.com/office/drawing/2014/main" id="{2F7EFA93-0499-7849-9C9E-B419AFF8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8127" y="4472146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B6139-42FD-D04E-861A-D6C6AE51ACF8}"/>
                </a:ext>
              </a:extLst>
            </p:cNvPr>
            <p:cNvSpPr txBox="1"/>
            <p:nvPr/>
          </p:nvSpPr>
          <p:spPr>
            <a:xfrm>
              <a:off x="4577088" y="4199397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Invariants</a:t>
              </a:r>
            </a:p>
          </p:txBody>
        </p:sp>
      </p:grp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47D8E36F-9DCE-1240-952D-0A20323300D1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 bwMode="auto">
          <a:xfrm flipV="1">
            <a:off x="3577624" y="5298498"/>
            <a:ext cx="1555784" cy="444896"/>
          </a:xfrm>
          <a:prstGeom prst="bentConnector3">
            <a:avLst>
              <a:gd name="adj1" fmla="val 1906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80F785E7-375A-0F44-8AA1-27E33B563343}"/>
              </a:ext>
            </a:extLst>
          </p:cNvPr>
          <p:cNvCxnSpPr>
            <a:stCxn id="36" idx="3"/>
            <a:endCxn id="44" idx="1"/>
          </p:cNvCxnSpPr>
          <p:nvPr/>
        </p:nvCxnSpPr>
        <p:spPr bwMode="auto">
          <a:xfrm flipV="1">
            <a:off x="6047808" y="5294282"/>
            <a:ext cx="1728257" cy="4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4DAEEF-9D9A-1F44-885C-620622C98EBA}"/>
              </a:ext>
            </a:extLst>
          </p:cNvPr>
          <p:cNvGrpSpPr/>
          <p:nvPr/>
        </p:nvGrpSpPr>
        <p:grpSpPr>
          <a:xfrm>
            <a:off x="4851305" y="3004993"/>
            <a:ext cx="1467068" cy="1058095"/>
            <a:chOff x="4436024" y="2062139"/>
            <a:chExt cx="1467068" cy="1058095"/>
          </a:xfrm>
        </p:grpSpPr>
        <p:pic>
          <p:nvPicPr>
            <p:cNvPr id="69" name="Graphic 68" descr="Paper">
              <a:extLst>
                <a:ext uri="{FF2B5EF4-FFF2-40B4-BE49-F238E27FC236}">
                  <a16:creationId xmlns:a16="http://schemas.microsoft.com/office/drawing/2014/main" id="{7782D150-C96B-A244-B467-74A7D168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03694" y="2376970"/>
              <a:ext cx="743263" cy="743264"/>
            </a:xfrm>
            <a:prstGeom prst="rect">
              <a:avLst/>
            </a:prstGeom>
          </p:spPr>
        </p:pic>
        <p:pic>
          <p:nvPicPr>
            <p:cNvPr id="70" name="Graphic 69" descr="Ladybug">
              <a:extLst>
                <a:ext uri="{FF2B5EF4-FFF2-40B4-BE49-F238E27FC236}">
                  <a16:creationId xmlns:a16="http://schemas.microsoft.com/office/drawing/2014/main" id="{3E703E31-BE51-D84F-92E6-AA1967E97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43056" y="2572661"/>
              <a:ext cx="464540" cy="46454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D18598-AA4A-0040-85FF-2C1E88743E60}"/>
                </a:ext>
              </a:extLst>
            </p:cNvPr>
            <p:cNvSpPr txBox="1"/>
            <p:nvPr/>
          </p:nvSpPr>
          <p:spPr>
            <a:xfrm>
              <a:off x="4436024" y="2062139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 altLang="zh-CN" dirty="0"/>
                <a:t>B</a:t>
              </a:r>
              <a:r>
                <a:rPr lang="en-US" dirty="0"/>
                <a:t>ug Reports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ECCB0F8-A182-EE47-8974-9E6C0AEE2BE8}"/>
              </a:ext>
            </a:extLst>
          </p:cNvPr>
          <p:cNvCxnSpPr>
            <a:cxnSpLocks/>
            <a:stCxn id="58" idx="1"/>
            <a:endCxn id="69" idx="3"/>
          </p:cNvCxnSpPr>
          <p:nvPr/>
        </p:nvCxnSpPr>
        <p:spPr bwMode="auto">
          <a:xfrm flipH="1" flipV="1">
            <a:off x="5962238" y="3691456"/>
            <a:ext cx="1300137" cy="2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6669C6-078A-F54F-9964-91C81153F6E0}"/>
              </a:ext>
            </a:extLst>
          </p:cNvPr>
          <p:cNvSpPr/>
          <p:nvPr/>
        </p:nvSpPr>
        <p:spPr bwMode="auto">
          <a:xfrm>
            <a:off x="8309506" y="3507433"/>
            <a:ext cx="11080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Testing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F1767D-8498-CA43-9B2B-4C4F18B3AF4B}"/>
              </a:ext>
            </a:extLst>
          </p:cNvPr>
          <p:cNvSpPr/>
          <p:nvPr/>
        </p:nvSpPr>
        <p:spPr bwMode="auto">
          <a:xfrm>
            <a:off x="7776065" y="4964785"/>
            <a:ext cx="2174884" cy="658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Partition Scenario Generation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28D14A0-B13F-DA46-ADBC-6ADE1126F0A1}"/>
              </a:ext>
            </a:extLst>
          </p:cNvPr>
          <p:cNvCxnSpPr>
            <a:cxnSpLocks/>
          </p:cNvCxnSpPr>
          <p:nvPr/>
        </p:nvCxnSpPr>
        <p:spPr bwMode="auto">
          <a:xfrm flipV="1">
            <a:off x="8751022" y="3876765"/>
            <a:ext cx="0" cy="10891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E955EC1-5926-AD44-A28B-5D4D2AB607EE}"/>
              </a:ext>
            </a:extLst>
          </p:cNvPr>
          <p:cNvCxnSpPr>
            <a:cxnSpLocks/>
          </p:cNvCxnSpPr>
          <p:nvPr/>
        </p:nvCxnSpPr>
        <p:spPr bwMode="auto">
          <a:xfrm>
            <a:off x="9054588" y="3876765"/>
            <a:ext cx="0" cy="10891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8551549-D3A4-2D4D-ACF5-A624DDDF877E}"/>
              </a:ext>
            </a:extLst>
          </p:cNvPr>
          <p:cNvGrpSpPr/>
          <p:nvPr/>
        </p:nvGrpSpPr>
        <p:grpSpPr>
          <a:xfrm>
            <a:off x="7292477" y="1775688"/>
            <a:ext cx="1531188" cy="825675"/>
            <a:chOff x="856377" y="1416782"/>
            <a:chExt cx="1531188" cy="825675"/>
          </a:xfrm>
        </p:grpSpPr>
        <p:pic>
          <p:nvPicPr>
            <p:cNvPr id="52" name="Graphic 51" descr="Web design">
              <a:extLst>
                <a:ext uri="{FF2B5EF4-FFF2-40B4-BE49-F238E27FC236}">
                  <a16:creationId xmlns:a16="http://schemas.microsoft.com/office/drawing/2014/main" id="{2FF0D7C9-75D9-1346-92EB-017ABFB3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A23E79-D3D2-8847-9320-B8ACB1FF7B89}"/>
                </a:ext>
              </a:extLst>
            </p:cNvPr>
            <p:cNvSpPr txBox="1"/>
            <p:nvPr/>
          </p:nvSpPr>
          <p:spPr>
            <a:xfrm>
              <a:off x="856377" y="1416782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cloud system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DF1596-A30F-FD4C-9492-1B74A350BEC0}"/>
              </a:ext>
            </a:extLst>
          </p:cNvPr>
          <p:cNvGrpSpPr/>
          <p:nvPr/>
        </p:nvGrpSpPr>
        <p:grpSpPr>
          <a:xfrm>
            <a:off x="9037031" y="1772522"/>
            <a:ext cx="1107997" cy="825675"/>
            <a:chOff x="1067975" y="1416782"/>
            <a:chExt cx="1107997" cy="825675"/>
          </a:xfrm>
        </p:grpSpPr>
        <p:pic>
          <p:nvPicPr>
            <p:cNvPr id="55" name="Graphic 54" descr="Web design">
              <a:extLst>
                <a:ext uri="{FF2B5EF4-FFF2-40B4-BE49-F238E27FC236}">
                  <a16:creationId xmlns:a16="http://schemas.microsoft.com/office/drawing/2014/main" id="{48F5AA8C-B7AF-1F44-AA6B-BAA3CA8A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B4F67E-1799-7746-BF99-310B09B5F935}"/>
                </a:ext>
              </a:extLst>
            </p:cNvPr>
            <p:cNvSpPr txBox="1"/>
            <p:nvPr/>
          </p:nvSpPr>
          <p:spPr>
            <a:xfrm>
              <a:off x="1067975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workload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10C8F9D-F0F0-5946-BB19-31BEC97C3275}"/>
              </a:ext>
            </a:extLst>
          </p:cNvPr>
          <p:cNvGrpSpPr/>
          <p:nvPr/>
        </p:nvGrpSpPr>
        <p:grpSpPr>
          <a:xfrm>
            <a:off x="6994687" y="3094595"/>
            <a:ext cx="992580" cy="825675"/>
            <a:chOff x="1125683" y="1416782"/>
            <a:chExt cx="992580" cy="825675"/>
          </a:xfrm>
        </p:grpSpPr>
        <p:pic>
          <p:nvPicPr>
            <p:cNvPr id="58" name="Graphic 57" descr="Web design">
              <a:extLst>
                <a:ext uri="{FF2B5EF4-FFF2-40B4-BE49-F238E27FC236}">
                  <a16:creationId xmlns:a16="http://schemas.microsoft.com/office/drawing/2014/main" id="{C8FF8670-96E8-3147-B920-D63D243ED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FDEF86F-E646-1A42-86F8-28139029A7D1}"/>
                </a:ext>
              </a:extLst>
            </p:cNvPr>
            <p:cNvSpPr txBox="1"/>
            <p:nvPr/>
          </p:nvSpPr>
          <p:spPr>
            <a:xfrm>
              <a:off x="1125683" y="1416782"/>
              <a:ext cx="992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checker</a:t>
              </a:r>
            </a:p>
          </p:txBody>
        </p:sp>
      </p:grp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EFC61EDB-2AF8-4A4A-9B0D-803D79DFF9C4}"/>
              </a:ext>
            </a:extLst>
          </p:cNvPr>
          <p:cNvCxnSpPr>
            <a:cxnSpLocks/>
            <a:stCxn id="52" idx="2"/>
            <a:endCxn id="43" idx="0"/>
          </p:cNvCxnSpPr>
          <p:nvPr/>
        </p:nvCxnSpPr>
        <p:spPr bwMode="auto">
          <a:xfrm rot="16200000" flipH="1">
            <a:off x="8007754" y="2651680"/>
            <a:ext cx="906070" cy="80543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ADB030-63EB-5846-9769-AD99C54546FE}"/>
              </a:ext>
            </a:extLst>
          </p:cNvPr>
          <p:cNvCxnSpPr>
            <a:cxnSpLocks/>
            <a:stCxn id="55" idx="2"/>
            <a:endCxn id="43" idx="0"/>
          </p:cNvCxnSpPr>
          <p:nvPr/>
        </p:nvCxnSpPr>
        <p:spPr bwMode="auto">
          <a:xfrm rot="5400000">
            <a:off x="8772649" y="2689055"/>
            <a:ext cx="909236" cy="7275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EA8EFDF1-443D-C14D-85CE-73DB87FEB6A5}"/>
              </a:ext>
            </a:extLst>
          </p:cNvPr>
          <p:cNvCxnSpPr>
            <a:cxnSpLocks/>
            <a:stCxn id="43" idx="1"/>
            <a:endCxn id="58" idx="3"/>
          </p:cNvCxnSpPr>
          <p:nvPr/>
        </p:nvCxnSpPr>
        <p:spPr bwMode="auto">
          <a:xfrm flipH="1" flipV="1">
            <a:off x="7719575" y="3691670"/>
            <a:ext cx="589931" cy="4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A42577F4-796A-0A42-8651-F9F6D1744EE0}"/>
              </a:ext>
            </a:extLst>
          </p:cNvPr>
          <p:cNvSpPr txBox="1"/>
          <p:nvPr/>
        </p:nvSpPr>
        <p:spPr>
          <a:xfrm>
            <a:off x="9467046" y="409196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states &amp;</a:t>
            </a:r>
          </a:p>
          <a:p>
            <a:r>
              <a:rPr lang="en-US" dirty="0"/>
              <a:t>message types</a:t>
            </a:r>
          </a:p>
        </p:txBody>
      </p:sp>
      <p:pic>
        <p:nvPicPr>
          <p:cNvPr id="110" name="Graphic 109" descr="Binary">
            <a:extLst>
              <a:ext uri="{FF2B5EF4-FFF2-40B4-BE49-F238E27FC236}">
                <a16:creationId xmlns:a16="http://schemas.microsoft.com/office/drawing/2014/main" id="{F8261E6D-AEB8-0343-A035-9BBA9EF415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57974" y="4192175"/>
            <a:ext cx="457200" cy="457200"/>
          </a:xfrm>
          <a:prstGeom prst="rect">
            <a:avLst/>
          </a:prstGeom>
        </p:spPr>
      </p:pic>
      <p:pic>
        <p:nvPicPr>
          <p:cNvPr id="114" name="Graphic 113" descr="Lightning bolt">
            <a:extLst>
              <a:ext uri="{FF2B5EF4-FFF2-40B4-BE49-F238E27FC236}">
                <a16:creationId xmlns:a16="http://schemas.microsoft.com/office/drawing/2014/main" id="{E654576C-C88A-3A46-821C-B420A359C6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1045" y="4224449"/>
            <a:ext cx="457200" cy="45720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B0303E54-D07E-334D-9AE0-9868088B711E}"/>
              </a:ext>
            </a:extLst>
          </p:cNvPr>
          <p:cNvSpPr txBox="1"/>
          <p:nvPr/>
        </p:nvSpPr>
        <p:spPr>
          <a:xfrm>
            <a:off x="7312564" y="409196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partition</a:t>
            </a:r>
          </a:p>
          <a:p>
            <a:pPr algn="r"/>
            <a:r>
              <a:rPr lang="en-US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11415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5935-FC97-2848-B7AF-AC07B058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Invariant mining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45CA5-9190-8344-BFF5-A6284D03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33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EE3296-3BA4-304E-9251-3161ADC44D1F}"/>
              </a:ext>
            </a:extLst>
          </p:cNvPr>
          <p:cNvSpPr/>
          <p:nvPr/>
        </p:nvSpPr>
        <p:spPr>
          <a:xfrm>
            <a:off x="5856568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1A0B1-683D-1549-870D-842BD3AD59A6}"/>
              </a:ext>
            </a:extLst>
          </p:cNvPr>
          <p:cNvSpPr/>
          <p:nvPr/>
        </p:nvSpPr>
        <p:spPr>
          <a:xfrm>
            <a:off x="9472115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4FEA7B-3B15-DE44-AAAD-3E9234294248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127024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0EFC94-5E15-7E45-B865-D5A21B89AB88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9742571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6F1DEC-57B3-A943-AC98-65D368C05384}"/>
              </a:ext>
            </a:extLst>
          </p:cNvPr>
          <p:cNvSpPr txBox="1"/>
          <p:nvPr/>
        </p:nvSpPr>
        <p:spPr>
          <a:xfrm>
            <a:off x="8573487" y="421168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74F0F-DE6E-A443-9C90-ACC9C80C9BEB}"/>
              </a:ext>
            </a:extLst>
          </p:cNvPr>
          <p:cNvSpPr txBox="1"/>
          <p:nvPr/>
        </p:nvSpPr>
        <p:spPr>
          <a:xfrm>
            <a:off x="6249926" y="256009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B3AF1B-3B6B-4040-83DD-E29441C499A2}"/>
              </a:ext>
            </a:extLst>
          </p:cNvPr>
          <p:cNvCxnSpPr>
            <a:cxnSpLocks/>
          </p:cNvCxnSpPr>
          <p:nvPr/>
        </p:nvCxnSpPr>
        <p:spPr>
          <a:xfrm>
            <a:off x="6115449" y="3628903"/>
            <a:ext cx="36576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47FF15-66F7-1C4D-A13E-4D0040A0C54E}"/>
              </a:ext>
            </a:extLst>
          </p:cNvPr>
          <p:cNvSpPr txBox="1"/>
          <p:nvPr/>
        </p:nvSpPr>
        <p:spPr>
          <a:xfrm>
            <a:off x="6828427" y="3333500"/>
            <a:ext cx="23836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③GOSSIP{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,Left)}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6F4F284-5E63-E148-AD80-C40ABA16769D}"/>
              </a:ext>
            </a:extLst>
          </p:cNvPr>
          <p:cNvSpPr/>
          <p:nvPr/>
        </p:nvSpPr>
        <p:spPr>
          <a:xfrm>
            <a:off x="9678565" y="43102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082361-8B61-9447-9E8A-32E198EE0284}"/>
              </a:ext>
            </a:extLst>
          </p:cNvPr>
          <p:cNvSpPr/>
          <p:nvPr/>
        </p:nvSpPr>
        <p:spPr>
          <a:xfrm>
            <a:off x="6060190" y="265602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EE79A4-21A2-A94C-9747-3C6888E8D7FD}"/>
              </a:ext>
            </a:extLst>
          </p:cNvPr>
          <p:cNvSpPr txBox="1"/>
          <p:nvPr/>
        </p:nvSpPr>
        <p:spPr>
          <a:xfrm>
            <a:off x="5610404" y="252386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②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B09908-7167-6A42-BAD2-6C335F60D240}"/>
              </a:ext>
            </a:extLst>
          </p:cNvPr>
          <p:cNvCxnSpPr/>
          <p:nvPr/>
        </p:nvCxnSpPr>
        <p:spPr bwMode="auto">
          <a:xfrm>
            <a:off x="6026090" y="3391364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E2060EA-A352-614B-AABA-5CDE14DADCEF}"/>
              </a:ext>
            </a:extLst>
          </p:cNvPr>
          <p:cNvCxnSpPr/>
          <p:nvPr/>
        </p:nvCxnSpPr>
        <p:spPr bwMode="auto">
          <a:xfrm>
            <a:off x="9653803" y="4490597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61BF313-56E4-9D4D-9424-2E338D6BE1A1}"/>
              </a:ext>
            </a:extLst>
          </p:cNvPr>
          <p:cNvSpPr txBox="1"/>
          <p:nvPr/>
        </p:nvSpPr>
        <p:spPr>
          <a:xfrm>
            <a:off x="4613850" y="32066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before-send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75FD11-7CD2-F346-A6E3-2523BC391CBC}"/>
              </a:ext>
            </a:extLst>
          </p:cNvPr>
          <p:cNvSpPr txBox="1"/>
          <p:nvPr/>
        </p:nvSpPr>
        <p:spPr>
          <a:xfrm>
            <a:off x="9794475" y="430401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after-handle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61C126-FF6B-594C-9785-874A953379FF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868A9B-3860-9C4F-A9A3-57875937C9BD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45" name="Graphic 44" descr="Web design">
              <a:extLst>
                <a:ext uri="{FF2B5EF4-FFF2-40B4-BE49-F238E27FC236}">
                  <a16:creationId xmlns:a16="http://schemas.microsoft.com/office/drawing/2014/main" id="{328162CF-FDE5-AB4F-9A5B-DBD7AD479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E263F8-F912-B54C-A0F6-26C3130CD68D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cloud system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159203-7F4D-AC4C-8777-E8E71E990330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43" name="Graphic 42" descr="Web design">
              <a:extLst>
                <a:ext uri="{FF2B5EF4-FFF2-40B4-BE49-F238E27FC236}">
                  <a16:creationId xmlns:a16="http://schemas.microsoft.com/office/drawing/2014/main" id="{47FDF321-9E8C-B44B-853C-58510F6AE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9DDB08-0DAC-2448-BF74-171A8B72366B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workload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36B1D88-E290-2B45-B1F1-C52488B562EF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Profiling</a:t>
            </a:r>
          </a:p>
        </p:txBody>
      </p:sp>
      <p:cxnSp>
        <p:nvCxnSpPr>
          <p:cNvPr id="33" name="Curved Connector 12">
            <a:extLst>
              <a:ext uri="{FF2B5EF4-FFF2-40B4-BE49-F238E27FC236}">
                <a16:creationId xmlns:a16="http://schemas.microsoft.com/office/drawing/2014/main" id="{46061D3C-7C9E-1647-AD16-9A6D76DA8B7D}"/>
              </a:ext>
            </a:extLst>
          </p:cNvPr>
          <p:cNvCxnSpPr>
            <a:cxnSpLocks/>
            <a:stCxn id="45" idx="2"/>
            <a:endCxn id="32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14">
            <a:extLst>
              <a:ext uri="{FF2B5EF4-FFF2-40B4-BE49-F238E27FC236}">
                <a16:creationId xmlns:a16="http://schemas.microsoft.com/office/drawing/2014/main" id="{AA16D643-9383-BE4B-9541-C7C42691BA2B}"/>
              </a:ext>
            </a:extLst>
          </p:cNvPr>
          <p:cNvCxnSpPr>
            <a:cxnSpLocks/>
            <a:stCxn id="43" idx="2"/>
            <a:endCxn id="32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16551-3AAD-FC4A-B7D5-CE25D61D32C5}"/>
              </a:ext>
            </a:extLst>
          </p:cNvPr>
          <p:cNvSpPr/>
          <p:nvPr/>
        </p:nvSpPr>
        <p:spPr bwMode="auto">
          <a:xfrm>
            <a:off x="1488688" y="4277434"/>
            <a:ext cx="2273202" cy="3555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State Construction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6D720F-A107-D148-A256-A686871F0633}"/>
              </a:ext>
            </a:extLst>
          </p:cNvPr>
          <p:cNvSpPr/>
          <p:nvPr/>
        </p:nvSpPr>
        <p:spPr bwMode="auto">
          <a:xfrm>
            <a:off x="1672954" y="5565614"/>
            <a:ext cx="1904670" cy="355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Invariant Mining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375842-BB3B-E040-8046-B87C8A4A313F}"/>
              </a:ext>
            </a:extLst>
          </p:cNvPr>
          <p:cNvCxnSpPr>
            <a:cxnSpLocks/>
            <a:stCxn id="32" idx="2"/>
            <a:endCxn id="35" idx="0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8" name="Graphic 37" descr="Paper">
            <a:extLst>
              <a:ext uri="{FF2B5EF4-FFF2-40B4-BE49-F238E27FC236}">
                <a16:creationId xmlns:a16="http://schemas.microsoft.com/office/drawing/2014/main" id="{ED361C1B-BFC4-4A4E-A781-B4B8CDFEF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4C22D15-F4CE-A14B-8E80-34EB8B5D28C1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240512-B238-EC47-A2A8-9A30F936ABA4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 bwMode="auto">
          <a:xfrm>
            <a:off x="2625289" y="4632993"/>
            <a:ext cx="0" cy="9326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41" name="Graphic 40" descr="Paper">
            <a:extLst>
              <a:ext uri="{FF2B5EF4-FFF2-40B4-BE49-F238E27FC236}">
                <a16:creationId xmlns:a16="http://schemas.microsoft.com/office/drawing/2014/main" id="{20F5F9C1-9650-554A-A780-37A6AAF7D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5991" y="4873046"/>
            <a:ext cx="457200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77797A9-C700-2348-8B32-27FF346E9C8E}"/>
              </a:ext>
            </a:extLst>
          </p:cNvPr>
          <p:cNvSpPr txBox="1"/>
          <p:nvPr/>
        </p:nvSpPr>
        <p:spPr>
          <a:xfrm>
            <a:off x="1286224" y="477116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states</a:t>
            </a:r>
          </a:p>
        </p:txBody>
      </p:sp>
      <p:pic>
        <p:nvPicPr>
          <p:cNvPr id="48" name="Graphic 47" descr="Document">
            <a:extLst>
              <a:ext uri="{FF2B5EF4-FFF2-40B4-BE49-F238E27FC236}">
                <a16:creationId xmlns:a16="http://schemas.microsoft.com/office/drawing/2014/main" id="{4698022C-69B3-6A43-8D1A-2DAEEA1FB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3928" y="5514794"/>
            <a:ext cx="457200" cy="457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FFA8B00-D59B-8840-AE6D-1DDE2777E1DC}"/>
              </a:ext>
            </a:extLst>
          </p:cNvPr>
          <p:cNvSpPr txBox="1"/>
          <p:nvPr/>
        </p:nvSpPr>
        <p:spPr>
          <a:xfrm>
            <a:off x="4980656" y="555425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Invariants</a:t>
            </a:r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BD8A27E3-AC96-0946-B0B0-3DC75D78ED11}"/>
              </a:ext>
            </a:extLst>
          </p:cNvPr>
          <p:cNvCxnSpPr>
            <a:cxnSpLocks/>
            <a:stCxn id="36" idx="3"/>
            <a:endCxn id="48" idx="1"/>
          </p:cNvCxnSpPr>
          <p:nvPr/>
        </p:nvCxnSpPr>
        <p:spPr bwMode="auto">
          <a:xfrm>
            <a:off x="3577624" y="5743394"/>
            <a:ext cx="105630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403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5935-FC97-2848-B7AF-AC07B058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Invariant mining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45CA5-9190-8344-BFF5-A6284D03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EE3296-3BA4-304E-9251-3161ADC44D1F}"/>
              </a:ext>
            </a:extLst>
          </p:cNvPr>
          <p:cNvSpPr/>
          <p:nvPr/>
        </p:nvSpPr>
        <p:spPr>
          <a:xfrm>
            <a:off x="5856568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1A0B1-683D-1549-870D-842BD3AD59A6}"/>
              </a:ext>
            </a:extLst>
          </p:cNvPr>
          <p:cNvSpPr/>
          <p:nvPr/>
        </p:nvSpPr>
        <p:spPr>
          <a:xfrm>
            <a:off x="9472115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4FEA7B-3B15-DE44-AAAD-3E9234294248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127024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0EFC94-5E15-7E45-B865-D5A21B89AB88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9742571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6F1DEC-57B3-A943-AC98-65D368C05384}"/>
              </a:ext>
            </a:extLst>
          </p:cNvPr>
          <p:cNvSpPr txBox="1"/>
          <p:nvPr/>
        </p:nvSpPr>
        <p:spPr>
          <a:xfrm>
            <a:off x="8573487" y="421168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74F0F-DE6E-A443-9C90-ACC9C80C9BEB}"/>
              </a:ext>
            </a:extLst>
          </p:cNvPr>
          <p:cNvSpPr txBox="1"/>
          <p:nvPr/>
        </p:nvSpPr>
        <p:spPr>
          <a:xfrm>
            <a:off x="6249926" y="256009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B3AF1B-3B6B-4040-83DD-E29441C499A2}"/>
              </a:ext>
            </a:extLst>
          </p:cNvPr>
          <p:cNvCxnSpPr>
            <a:cxnSpLocks/>
          </p:cNvCxnSpPr>
          <p:nvPr/>
        </p:nvCxnSpPr>
        <p:spPr>
          <a:xfrm>
            <a:off x="6115449" y="3628903"/>
            <a:ext cx="36576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47FF15-66F7-1C4D-A13E-4D0040A0C54E}"/>
              </a:ext>
            </a:extLst>
          </p:cNvPr>
          <p:cNvSpPr txBox="1"/>
          <p:nvPr/>
        </p:nvSpPr>
        <p:spPr>
          <a:xfrm>
            <a:off x="6828427" y="3333500"/>
            <a:ext cx="23836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③GOSSIP{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,Left)}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6F4F284-5E63-E148-AD80-C40ABA16769D}"/>
              </a:ext>
            </a:extLst>
          </p:cNvPr>
          <p:cNvSpPr/>
          <p:nvPr/>
        </p:nvSpPr>
        <p:spPr>
          <a:xfrm>
            <a:off x="9678565" y="43102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082361-8B61-9447-9E8A-32E198EE0284}"/>
              </a:ext>
            </a:extLst>
          </p:cNvPr>
          <p:cNvSpPr/>
          <p:nvPr/>
        </p:nvSpPr>
        <p:spPr>
          <a:xfrm>
            <a:off x="6060190" y="265602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EE79A4-21A2-A94C-9747-3C6888E8D7FD}"/>
              </a:ext>
            </a:extLst>
          </p:cNvPr>
          <p:cNvSpPr txBox="1"/>
          <p:nvPr/>
        </p:nvSpPr>
        <p:spPr>
          <a:xfrm>
            <a:off x="5610404" y="252386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②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B09908-7167-6A42-BAD2-6C335F60D240}"/>
              </a:ext>
            </a:extLst>
          </p:cNvPr>
          <p:cNvCxnSpPr/>
          <p:nvPr/>
        </p:nvCxnSpPr>
        <p:spPr bwMode="auto">
          <a:xfrm>
            <a:off x="6026090" y="3391364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E2060EA-A352-614B-AABA-5CDE14DADCEF}"/>
              </a:ext>
            </a:extLst>
          </p:cNvPr>
          <p:cNvCxnSpPr/>
          <p:nvPr/>
        </p:nvCxnSpPr>
        <p:spPr bwMode="auto">
          <a:xfrm>
            <a:off x="9653803" y="4490597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61BF313-56E4-9D4D-9424-2E338D6BE1A1}"/>
              </a:ext>
            </a:extLst>
          </p:cNvPr>
          <p:cNvSpPr txBox="1"/>
          <p:nvPr/>
        </p:nvSpPr>
        <p:spPr>
          <a:xfrm>
            <a:off x="4613850" y="32066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before-send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75FD11-7CD2-F346-A6E3-2523BC391CBC}"/>
              </a:ext>
            </a:extLst>
          </p:cNvPr>
          <p:cNvSpPr txBox="1"/>
          <p:nvPr/>
        </p:nvSpPr>
        <p:spPr>
          <a:xfrm>
            <a:off x="9794475" y="430401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after-handle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E82DD-0667-F744-A674-7727986126BA}"/>
              </a:ext>
            </a:extLst>
          </p:cNvPr>
          <p:cNvSpPr/>
          <p:nvPr/>
        </p:nvSpPr>
        <p:spPr bwMode="auto">
          <a:xfrm>
            <a:off x="5509549" y="2523863"/>
            <a:ext cx="1944547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816751-7E06-B149-9D02-DA074EBC9FF3}"/>
              </a:ext>
            </a:extLst>
          </p:cNvPr>
          <p:cNvSpPr/>
          <p:nvPr/>
        </p:nvSpPr>
        <p:spPr bwMode="auto">
          <a:xfrm>
            <a:off x="8473440" y="4161541"/>
            <a:ext cx="1415772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E51AB2-C341-7149-B928-08DD0433F04D}"/>
              </a:ext>
            </a:extLst>
          </p:cNvPr>
          <p:cNvSpPr txBox="1"/>
          <p:nvPr/>
        </p:nvSpPr>
        <p:spPr>
          <a:xfrm>
            <a:off x="7514188" y="482107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consistent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FF13CA14-1FD5-E34F-9F48-F3A6EB186695}"/>
              </a:ext>
            </a:extLst>
          </p:cNvPr>
          <p:cNvCxnSpPr>
            <a:cxnSpLocks/>
            <a:stCxn id="29" idx="1"/>
          </p:cNvCxnSpPr>
          <p:nvPr/>
        </p:nvCxnSpPr>
        <p:spPr bwMode="auto">
          <a:xfrm rot="10800000">
            <a:off x="6783726" y="2837095"/>
            <a:ext cx="730462" cy="216864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17D4085D-D4ED-304A-9BCB-153AD60797D3}"/>
              </a:ext>
            </a:extLst>
          </p:cNvPr>
          <p:cNvCxnSpPr>
            <a:cxnSpLocks/>
            <a:stCxn id="29" idx="3"/>
          </p:cNvCxnSpPr>
          <p:nvPr/>
        </p:nvCxnSpPr>
        <p:spPr bwMode="auto">
          <a:xfrm flipV="1">
            <a:off x="8737600" y="4488684"/>
            <a:ext cx="369687" cy="51705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5648C32-E9D6-3846-9210-393C9656F422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F5F441-578B-AE49-891E-5205EA9AFE74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34" name="Graphic 33" descr="Web design">
              <a:extLst>
                <a:ext uri="{FF2B5EF4-FFF2-40B4-BE49-F238E27FC236}">
                  <a16:creationId xmlns:a16="http://schemas.microsoft.com/office/drawing/2014/main" id="{47127FC9-5A9A-CD4D-BFE8-195CB787E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A7DF73-8103-3F40-830A-2B9A06A7E409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cloud system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D7288B-9D81-894D-B236-E8BA59FC72C4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37" name="Graphic 36" descr="Web design">
              <a:extLst>
                <a:ext uri="{FF2B5EF4-FFF2-40B4-BE49-F238E27FC236}">
                  <a16:creationId xmlns:a16="http://schemas.microsoft.com/office/drawing/2014/main" id="{165C79CE-A268-9947-BCD7-4819AB98B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EBA7B0-79BD-A041-859D-4BF9F968F967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workload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FA2FB19-C6F0-5547-B143-FFBBC1468BA2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Profiling</a:t>
            </a:r>
          </a:p>
        </p:txBody>
      </p:sp>
      <p:cxnSp>
        <p:nvCxnSpPr>
          <p:cNvPr id="40" name="Curved Connector 12">
            <a:extLst>
              <a:ext uri="{FF2B5EF4-FFF2-40B4-BE49-F238E27FC236}">
                <a16:creationId xmlns:a16="http://schemas.microsoft.com/office/drawing/2014/main" id="{CD7013A4-2550-B449-8498-B5FC945F9282}"/>
              </a:ext>
            </a:extLst>
          </p:cNvPr>
          <p:cNvCxnSpPr>
            <a:cxnSpLocks/>
            <a:stCxn id="34" idx="2"/>
            <a:endCxn id="39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1" name="Curved Connector 14">
            <a:extLst>
              <a:ext uri="{FF2B5EF4-FFF2-40B4-BE49-F238E27FC236}">
                <a16:creationId xmlns:a16="http://schemas.microsoft.com/office/drawing/2014/main" id="{7086B66E-7B62-7F49-8F48-4D77D5C06218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52AA1E2-CA1D-584A-8E99-7CB3ECC0CB5C}"/>
              </a:ext>
            </a:extLst>
          </p:cNvPr>
          <p:cNvSpPr/>
          <p:nvPr/>
        </p:nvSpPr>
        <p:spPr bwMode="auto">
          <a:xfrm>
            <a:off x="1488688" y="4277434"/>
            <a:ext cx="2273202" cy="3555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State Construction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76F988-A54C-D948-A0DE-0987727138D7}"/>
              </a:ext>
            </a:extLst>
          </p:cNvPr>
          <p:cNvSpPr/>
          <p:nvPr/>
        </p:nvSpPr>
        <p:spPr bwMode="auto">
          <a:xfrm>
            <a:off x="1672954" y="5565614"/>
            <a:ext cx="1904670" cy="355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Invariant Mining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E5A604B-CA97-0F4E-9D36-E9093011E6F2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45" name="Graphic 44" descr="Paper">
            <a:extLst>
              <a:ext uri="{FF2B5EF4-FFF2-40B4-BE49-F238E27FC236}">
                <a16:creationId xmlns:a16="http://schemas.microsoft.com/office/drawing/2014/main" id="{455DFB71-95C1-C34C-9F57-0A826EA17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668AD34-D23E-2849-A9D9-6ADE41931AA4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7AD3CB6-8630-9B46-8A63-388DD1FDF0C7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 bwMode="auto">
          <a:xfrm>
            <a:off x="2625289" y="4632993"/>
            <a:ext cx="0" cy="9326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48" name="Graphic 47" descr="Paper">
            <a:extLst>
              <a:ext uri="{FF2B5EF4-FFF2-40B4-BE49-F238E27FC236}">
                <a16:creationId xmlns:a16="http://schemas.microsoft.com/office/drawing/2014/main" id="{42E496A5-B57C-6043-AF71-4EE0771A8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5991" y="4873046"/>
            <a:ext cx="457200" cy="457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9B01E12-A87A-7041-970E-09943584C41C}"/>
              </a:ext>
            </a:extLst>
          </p:cNvPr>
          <p:cNvSpPr txBox="1"/>
          <p:nvPr/>
        </p:nvSpPr>
        <p:spPr>
          <a:xfrm>
            <a:off x="1286224" y="477116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states</a:t>
            </a:r>
          </a:p>
        </p:txBody>
      </p:sp>
      <p:pic>
        <p:nvPicPr>
          <p:cNvPr id="50" name="Graphic 49" descr="Document">
            <a:extLst>
              <a:ext uri="{FF2B5EF4-FFF2-40B4-BE49-F238E27FC236}">
                <a16:creationId xmlns:a16="http://schemas.microsoft.com/office/drawing/2014/main" id="{CE3097B6-DC56-2941-BE11-63E9FD928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3928" y="5514794"/>
            <a:ext cx="457200" cy="4572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CA06B45-F524-3441-B336-E14D42BA69A7}"/>
              </a:ext>
            </a:extLst>
          </p:cNvPr>
          <p:cNvSpPr txBox="1"/>
          <p:nvPr/>
        </p:nvSpPr>
        <p:spPr>
          <a:xfrm>
            <a:off x="4980656" y="555425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Invariants</a:t>
            </a:r>
          </a:p>
        </p:txBody>
      </p:sp>
      <p:cxnSp>
        <p:nvCxnSpPr>
          <p:cNvPr id="52" name="Elbow Connector 49">
            <a:extLst>
              <a:ext uri="{FF2B5EF4-FFF2-40B4-BE49-F238E27FC236}">
                <a16:creationId xmlns:a16="http://schemas.microsoft.com/office/drawing/2014/main" id="{9094FD28-B955-6241-A7F2-F3354951D927}"/>
              </a:ext>
            </a:extLst>
          </p:cNvPr>
          <p:cNvCxnSpPr>
            <a:cxnSpLocks/>
            <a:stCxn id="43" idx="3"/>
            <a:endCxn id="50" idx="1"/>
          </p:cNvCxnSpPr>
          <p:nvPr/>
        </p:nvCxnSpPr>
        <p:spPr bwMode="auto">
          <a:xfrm>
            <a:off x="3577624" y="5743394"/>
            <a:ext cx="105630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310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8" grpId="1" animBg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5935-FC97-2848-B7AF-AC07B058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Invariant mining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45CA5-9190-8344-BFF5-A6284D03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35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5FFC8E-9C84-F746-9682-C0F50545FF6A}"/>
              </a:ext>
            </a:extLst>
          </p:cNvPr>
          <p:cNvSpPr/>
          <p:nvPr/>
        </p:nvSpPr>
        <p:spPr>
          <a:xfrm>
            <a:off x="5856568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291BB0-9E36-CA4E-8C5E-96B36E27D50A}"/>
              </a:ext>
            </a:extLst>
          </p:cNvPr>
          <p:cNvSpPr/>
          <p:nvPr/>
        </p:nvSpPr>
        <p:spPr>
          <a:xfrm>
            <a:off x="9472115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4C6B8A-1D0E-A343-9C0C-A493EF9707FE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6127024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49B870-E56F-2140-8AFA-CC1BFF0AA826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9742571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EDEBE80-F899-E546-8DFE-46A936667C18}"/>
              </a:ext>
            </a:extLst>
          </p:cNvPr>
          <p:cNvSpPr txBox="1"/>
          <p:nvPr/>
        </p:nvSpPr>
        <p:spPr>
          <a:xfrm>
            <a:off x="8573487" y="421168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76DF89-9161-BA44-A171-94869EE1C265}"/>
              </a:ext>
            </a:extLst>
          </p:cNvPr>
          <p:cNvSpPr txBox="1"/>
          <p:nvPr/>
        </p:nvSpPr>
        <p:spPr>
          <a:xfrm>
            <a:off x="6249926" y="256009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0E3A6DC-3E84-D047-89FE-262C4BF07E17}"/>
              </a:ext>
            </a:extLst>
          </p:cNvPr>
          <p:cNvCxnSpPr>
            <a:cxnSpLocks/>
          </p:cNvCxnSpPr>
          <p:nvPr/>
        </p:nvCxnSpPr>
        <p:spPr>
          <a:xfrm>
            <a:off x="6115449" y="3628903"/>
            <a:ext cx="36576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858AA33-A2A3-3C44-A16C-DCD0E2AF8A42}"/>
              </a:ext>
            </a:extLst>
          </p:cNvPr>
          <p:cNvSpPr txBox="1"/>
          <p:nvPr/>
        </p:nvSpPr>
        <p:spPr>
          <a:xfrm>
            <a:off x="6828427" y="3333500"/>
            <a:ext cx="23836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③GOSSIP{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,Left)}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A646DA-8E87-694B-91F8-D93F5D4E4479}"/>
              </a:ext>
            </a:extLst>
          </p:cNvPr>
          <p:cNvSpPr/>
          <p:nvPr/>
        </p:nvSpPr>
        <p:spPr>
          <a:xfrm>
            <a:off x="9678565" y="43102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7B99977-07AE-D348-A6A6-DD2D933C7A06}"/>
              </a:ext>
            </a:extLst>
          </p:cNvPr>
          <p:cNvSpPr/>
          <p:nvPr/>
        </p:nvSpPr>
        <p:spPr>
          <a:xfrm>
            <a:off x="6060190" y="265602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41AE66-9BA4-7748-BA38-464621BE4498}"/>
              </a:ext>
            </a:extLst>
          </p:cNvPr>
          <p:cNvSpPr txBox="1"/>
          <p:nvPr/>
        </p:nvSpPr>
        <p:spPr>
          <a:xfrm>
            <a:off x="5610404" y="252386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②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8DAF72-71F0-BE42-882F-2C92E1C5AA29}"/>
              </a:ext>
            </a:extLst>
          </p:cNvPr>
          <p:cNvCxnSpPr/>
          <p:nvPr/>
        </p:nvCxnSpPr>
        <p:spPr bwMode="auto">
          <a:xfrm>
            <a:off x="9653803" y="4490597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64346BB-2817-064E-9DA1-5AFC672E1A4F}"/>
              </a:ext>
            </a:extLst>
          </p:cNvPr>
          <p:cNvSpPr txBox="1"/>
          <p:nvPr/>
        </p:nvSpPr>
        <p:spPr>
          <a:xfrm>
            <a:off x="9794475" y="430401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after-handle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595E11-E477-A54C-89CD-6E2E6DCA6F7A}"/>
              </a:ext>
            </a:extLst>
          </p:cNvPr>
          <p:cNvCxnSpPr>
            <a:cxnSpLocks/>
          </p:cNvCxnSpPr>
          <p:nvPr/>
        </p:nvCxnSpPr>
        <p:spPr bwMode="auto">
          <a:xfrm>
            <a:off x="8573487" y="4699734"/>
            <a:ext cx="26367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0D5F580-4F2D-F54F-901E-526173DBD3F3}"/>
                  </a:ext>
                </a:extLst>
              </p:cNvPr>
              <p:cNvSpPr txBox="1"/>
              <p:nvPr/>
            </p:nvSpPr>
            <p:spPr>
              <a:xfrm>
                <a:off x="6693615" y="5190405"/>
                <a:ext cx="26532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System state:</a:t>
                </a:r>
              </a:p>
              <a:p>
                <a:pPr algn="ctr"/>
                <a:r>
                  <a:rPr lang="en-US" dirty="0"/>
                  <a:t>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𝐿𝑒𝑓𝑡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𝐿𝑒𝑓𝑡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0D5F580-4F2D-F54F-901E-526173DBD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15" y="5190405"/>
                <a:ext cx="2653290" cy="923330"/>
              </a:xfrm>
              <a:prstGeom prst="rect">
                <a:avLst/>
              </a:prstGeom>
              <a:blipFill>
                <a:blip r:embed="rId3"/>
                <a:stretch>
                  <a:fillRect l="-1442" t="-2740" r="-1923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B7156C-6523-7D49-A8C4-40451D7245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97570" y="3518704"/>
            <a:ext cx="1975918" cy="1181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37B353-8D2F-7345-AA07-E7EBC37DE7FD}"/>
              </a:ext>
            </a:extLst>
          </p:cNvPr>
          <p:cNvCxnSpPr/>
          <p:nvPr/>
        </p:nvCxnSpPr>
        <p:spPr bwMode="auto">
          <a:xfrm>
            <a:off x="6026090" y="3391364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4B7E8B9-1CEF-8140-BBF4-6D3CE767DDEE}"/>
              </a:ext>
            </a:extLst>
          </p:cNvPr>
          <p:cNvSpPr txBox="1"/>
          <p:nvPr/>
        </p:nvSpPr>
        <p:spPr>
          <a:xfrm>
            <a:off x="4613850" y="32066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before-send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D22D1C-A80B-A648-9DE8-CC6F6A806F1B}"/>
              </a:ext>
            </a:extLst>
          </p:cNvPr>
          <p:cNvCxnSpPr>
            <a:cxnSpLocks/>
          </p:cNvCxnSpPr>
          <p:nvPr/>
        </p:nvCxnSpPr>
        <p:spPr bwMode="auto">
          <a:xfrm>
            <a:off x="4613850" y="3518704"/>
            <a:ext cx="19837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72AF9AA-7364-544A-94D6-01F02CD3EF9A}"/>
              </a:ext>
            </a:extLst>
          </p:cNvPr>
          <p:cNvCxnSpPr>
            <a:stCxn id="63" idx="0"/>
          </p:cNvCxnSpPr>
          <p:nvPr/>
        </p:nvCxnSpPr>
        <p:spPr bwMode="auto">
          <a:xfrm flipV="1">
            <a:off x="8020260" y="4368245"/>
            <a:ext cx="0" cy="822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 w="lg" len="lg"/>
            <a:tailEnd type="none" w="med" len="med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62FE469-C038-B442-B5B0-6C4B7B96B9F2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81F900-6ED5-AF4A-88F5-6146CBAD43B7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42" name="Graphic 41" descr="Web design">
              <a:extLst>
                <a:ext uri="{FF2B5EF4-FFF2-40B4-BE49-F238E27FC236}">
                  <a16:creationId xmlns:a16="http://schemas.microsoft.com/office/drawing/2014/main" id="{3D17EEFD-5823-7A4C-8E7C-3DAFB3BF7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00D706-EB3E-6B45-97E9-2756E59D02C2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cloud system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670E10-2662-894D-BC2C-30EB8B82410E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55" name="Graphic 54" descr="Web design">
              <a:extLst>
                <a:ext uri="{FF2B5EF4-FFF2-40B4-BE49-F238E27FC236}">
                  <a16:creationId xmlns:a16="http://schemas.microsoft.com/office/drawing/2014/main" id="{D74DAD90-D338-3948-9E77-1F0D5C4E4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803F6EA-E167-BA47-B39C-8EE22C1B1EF7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workload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B057150-CFA1-AC49-9523-EE54030D14A8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Profiling</a:t>
            </a:r>
          </a:p>
        </p:txBody>
      </p:sp>
      <p:cxnSp>
        <p:nvCxnSpPr>
          <p:cNvPr id="60" name="Curved Connector 12">
            <a:extLst>
              <a:ext uri="{FF2B5EF4-FFF2-40B4-BE49-F238E27FC236}">
                <a16:creationId xmlns:a16="http://schemas.microsoft.com/office/drawing/2014/main" id="{F14595E4-6687-C34F-B5AD-5E8D14B0E8C5}"/>
              </a:ext>
            </a:extLst>
          </p:cNvPr>
          <p:cNvCxnSpPr>
            <a:cxnSpLocks/>
            <a:stCxn id="42" idx="2"/>
            <a:endCxn id="59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1" name="Curved Connector 14">
            <a:extLst>
              <a:ext uri="{FF2B5EF4-FFF2-40B4-BE49-F238E27FC236}">
                <a16:creationId xmlns:a16="http://schemas.microsoft.com/office/drawing/2014/main" id="{526AAE6C-1031-9B4D-AFFF-0ACE0526B0B0}"/>
              </a:ext>
            </a:extLst>
          </p:cNvPr>
          <p:cNvCxnSpPr>
            <a:cxnSpLocks/>
            <a:stCxn id="55" idx="2"/>
            <a:endCxn id="59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55C8E03-EB9A-5940-B348-F29ADAB94E14}"/>
              </a:ext>
            </a:extLst>
          </p:cNvPr>
          <p:cNvSpPr/>
          <p:nvPr/>
        </p:nvSpPr>
        <p:spPr bwMode="auto">
          <a:xfrm>
            <a:off x="1488688" y="4277434"/>
            <a:ext cx="2273202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State Construction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30B5B57-14BD-8C46-B64F-5F5460B8B4BD}"/>
              </a:ext>
            </a:extLst>
          </p:cNvPr>
          <p:cNvSpPr/>
          <p:nvPr/>
        </p:nvSpPr>
        <p:spPr bwMode="auto">
          <a:xfrm>
            <a:off x="1672954" y="5565614"/>
            <a:ext cx="1904670" cy="355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Invariant Mining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A29A566-1535-BB49-94D4-5EBFB3C1B666}"/>
              </a:ext>
            </a:extLst>
          </p:cNvPr>
          <p:cNvCxnSpPr>
            <a:cxnSpLocks/>
            <a:stCxn id="59" idx="2"/>
            <a:endCxn id="68" idx="0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71" name="Graphic 70" descr="Paper">
            <a:extLst>
              <a:ext uri="{FF2B5EF4-FFF2-40B4-BE49-F238E27FC236}">
                <a16:creationId xmlns:a16="http://schemas.microsoft.com/office/drawing/2014/main" id="{1617C916-FF76-7248-8B81-C3A9E7D6B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722A213-08B3-4646-BBB2-56E14BB1E7DC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8E83855-D9D5-FD40-AABA-B2388543CA9A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 bwMode="auto">
          <a:xfrm>
            <a:off x="2625289" y="4632993"/>
            <a:ext cx="0" cy="9326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74" name="Graphic 73" descr="Paper">
            <a:extLst>
              <a:ext uri="{FF2B5EF4-FFF2-40B4-BE49-F238E27FC236}">
                <a16:creationId xmlns:a16="http://schemas.microsoft.com/office/drawing/2014/main" id="{F172F488-B4AB-DC45-A447-2E9726681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5991" y="4873046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8D47200-2047-1141-A875-CA903EFEE136}"/>
              </a:ext>
            </a:extLst>
          </p:cNvPr>
          <p:cNvSpPr txBox="1"/>
          <p:nvPr/>
        </p:nvSpPr>
        <p:spPr>
          <a:xfrm>
            <a:off x="1286224" y="477116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states</a:t>
            </a:r>
          </a:p>
        </p:txBody>
      </p:sp>
      <p:pic>
        <p:nvPicPr>
          <p:cNvPr id="76" name="Graphic 75" descr="Document">
            <a:extLst>
              <a:ext uri="{FF2B5EF4-FFF2-40B4-BE49-F238E27FC236}">
                <a16:creationId xmlns:a16="http://schemas.microsoft.com/office/drawing/2014/main" id="{3AADEA2A-F43D-6E49-A6AF-F58472E9C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3928" y="5514794"/>
            <a:ext cx="457200" cy="4572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A461AFC-DB1D-364B-91D6-5BAAD2622F4C}"/>
              </a:ext>
            </a:extLst>
          </p:cNvPr>
          <p:cNvSpPr txBox="1"/>
          <p:nvPr/>
        </p:nvSpPr>
        <p:spPr>
          <a:xfrm>
            <a:off x="4980656" y="555425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Invariants</a:t>
            </a:r>
          </a:p>
        </p:txBody>
      </p:sp>
      <p:cxnSp>
        <p:nvCxnSpPr>
          <p:cNvPr id="78" name="Elbow Connector 49">
            <a:extLst>
              <a:ext uri="{FF2B5EF4-FFF2-40B4-BE49-F238E27FC236}">
                <a16:creationId xmlns:a16="http://schemas.microsoft.com/office/drawing/2014/main" id="{6D29172C-426E-BD4D-967B-AE9F15BBE482}"/>
              </a:ext>
            </a:extLst>
          </p:cNvPr>
          <p:cNvCxnSpPr>
            <a:cxnSpLocks/>
            <a:stCxn id="69" idx="3"/>
            <a:endCxn id="76" idx="1"/>
          </p:cNvCxnSpPr>
          <p:nvPr/>
        </p:nvCxnSpPr>
        <p:spPr bwMode="auto">
          <a:xfrm>
            <a:off x="3577624" y="5743394"/>
            <a:ext cx="105630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280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8DD040-96E9-514C-A086-2CC8F9A6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E570DC-AC57-E34B-A2A9-5CF9CC3F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38885"/>
          </a:xfrm>
        </p:spPr>
        <p:txBody>
          <a:bodyPr/>
          <a:lstStyle/>
          <a:p>
            <a:r>
              <a:rPr lang="en-US" dirty="0"/>
              <a:t>CoFI’s fault model: Inject </a:t>
            </a:r>
            <a:r>
              <a:rPr lang="en-US" u="sng" dirty="0">
                <a:solidFill>
                  <a:srgbClr val="C00000"/>
                </a:solidFill>
              </a:rPr>
              <a:t>one temporary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network partition to </a:t>
            </a:r>
            <a:r>
              <a:rPr lang="en-US" u="sng" dirty="0">
                <a:solidFill>
                  <a:srgbClr val="C00000"/>
                </a:solidFill>
              </a:rPr>
              <a:t>one node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per test run.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14CB-CC91-494F-B44F-06F74899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60E7A-303B-544F-BDCB-F334A4BD01F0}"/>
              </a:ext>
            </a:extLst>
          </p:cNvPr>
          <p:cNvSpPr/>
          <p:nvPr/>
        </p:nvSpPr>
        <p:spPr>
          <a:xfrm>
            <a:off x="6503627" y="4089394"/>
            <a:ext cx="1042734" cy="13028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 on </a:t>
            </a:r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13366-0D5D-C64C-A392-9BBB301C0C7B}"/>
              </a:ext>
            </a:extLst>
          </p:cNvPr>
          <p:cNvSpPr/>
          <p:nvPr/>
        </p:nvSpPr>
        <p:spPr>
          <a:xfrm>
            <a:off x="4383861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EAAC5-7A98-2147-B019-9ED95450B818}"/>
              </a:ext>
            </a:extLst>
          </p:cNvPr>
          <p:cNvSpPr/>
          <p:nvPr/>
        </p:nvSpPr>
        <p:spPr>
          <a:xfrm>
            <a:off x="9074975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043560-7917-EF45-8F7A-022F8B17F5D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654318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E260CF-1B5C-1A40-A905-583026589BF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345432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AF1C6C-DC2B-4A49-95C3-226E72A10821}"/>
              </a:ext>
            </a:extLst>
          </p:cNvPr>
          <p:cNvCxnSpPr>
            <a:cxnSpLocks/>
          </p:cNvCxnSpPr>
          <p:nvPr/>
        </p:nvCxnSpPr>
        <p:spPr>
          <a:xfrm>
            <a:off x="4658954" y="5105224"/>
            <a:ext cx="18446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3197FC7-8F86-104E-9324-75CE4E5E2FBB}"/>
              </a:ext>
            </a:extLst>
          </p:cNvPr>
          <p:cNvSpPr txBox="1"/>
          <p:nvPr/>
        </p:nvSpPr>
        <p:spPr>
          <a:xfrm>
            <a:off x="5017091" y="4765152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messages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40E7B6-8366-8C43-9726-7E80A0080EBE}"/>
              </a:ext>
            </a:extLst>
          </p:cNvPr>
          <p:cNvSpPr/>
          <p:nvPr/>
        </p:nvSpPr>
        <p:spPr>
          <a:xfrm>
            <a:off x="2576111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9876DD-24F6-1E43-993F-3602CE6AB0DB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2846568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D26CE9-CEB0-0E42-9340-F4E9914BA475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 flipH="1">
            <a:off x="7546361" y="4736961"/>
            <a:ext cx="1781950" cy="38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B75809C-228E-8141-B4AF-751EEEE6BD24}"/>
              </a:ext>
            </a:extLst>
          </p:cNvPr>
          <p:cNvSpPr txBox="1"/>
          <p:nvPr/>
        </p:nvSpPr>
        <p:spPr>
          <a:xfrm>
            <a:off x="7883923" y="43676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messages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641500-10D8-8141-A63C-7FEA5FB200C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7568" y="4426788"/>
            <a:ext cx="17819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0E053B-9844-A949-A27A-4C4655A5C9D2}"/>
              </a:ext>
            </a:extLst>
          </p:cNvPr>
          <p:cNvSpPr txBox="1"/>
          <p:nvPr/>
        </p:nvSpPr>
        <p:spPr>
          <a:xfrm>
            <a:off x="3195130" y="405745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EF48F92-CD9E-E94D-AEF0-5E58218BEE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7201" y="4588103"/>
            <a:ext cx="17819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ED919F3-D4F4-BD4F-9DB7-03DB2DE5A73B}"/>
              </a:ext>
            </a:extLst>
          </p:cNvPr>
          <p:cNvCxnSpPr>
            <a:cxnSpLocks/>
          </p:cNvCxnSpPr>
          <p:nvPr/>
        </p:nvCxnSpPr>
        <p:spPr>
          <a:xfrm>
            <a:off x="2866371" y="5289521"/>
            <a:ext cx="363725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D43F64-0F2E-3940-8052-23953E99E9F3}"/>
              </a:ext>
            </a:extLst>
          </p:cNvPr>
          <p:cNvCxnSpPr/>
          <p:nvPr/>
        </p:nvCxnSpPr>
        <p:spPr bwMode="auto">
          <a:xfrm flipH="1">
            <a:off x="1055911" y="4090113"/>
            <a:ext cx="64922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88C5BF-6743-8A4E-A61A-49DC970FC3AA}"/>
              </a:ext>
            </a:extLst>
          </p:cNvPr>
          <p:cNvCxnSpPr/>
          <p:nvPr/>
        </p:nvCxnSpPr>
        <p:spPr bwMode="auto">
          <a:xfrm flipH="1">
            <a:off x="1055911" y="5392291"/>
            <a:ext cx="64922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8A17A7-4805-5C49-AEC6-772A43302D46}"/>
              </a:ext>
            </a:extLst>
          </p:cNvPr>
          <p:cNvSpPr txBox="1"/>
          <p:nvPr/>
        </p:nvSpPr>
        <p:spPr>
          <a:xfrm>
            <a:off x="978987" y="377193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Partition starts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A723DE-6DC3-7842-9C12-AC6B37D469EB}"/>
              </a:ext>
            </a:extLst>
          </p:cNvPr>
          <p:cNvSpPr txBox="1"/>
          <p:nvPr/>
        </p:nvSpPr>
        <p:spPr>
          <a:xfrm>
            <a:off x="978987" y="502295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Partition stops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6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8DD040-96E9-514C-A086-2CC8F9A6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E570DC-AC57-E34B-A2A9-5CF9CC3F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38885"/>
          </a:xfrm>
        </p:spPr>
        <p:txBody>
          <a:bodyPr/>
          <a:lstStyle/>
          <a:p>
            <a:r>
              <a:rPr lang="en-US" dirty="0"/>
              <a:t>CoFI’s fault model: Inject </a:t>
            </a:r>
            <a:r>
              <a:rPr lang="en-US" u="sng" dirty="0">
                <a:solidFill>
                  <a:srgbClr val="C00000"/>
                </a:solidFill>
              </a:rPr>
              <a:t>one temporary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network partition to </a:t>
            </a:r>
            <a:r>
              <a:rPr lang="en-US" u="sng" dirty="0">
                <a:solidFill>
                  <a:srgbClr val="C00000"/>
                </a:solidFill>
              </a:rPr>
              <a:t>one node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per test run.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14CB-CC91-494F-B44F-06F74899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60E7A-303B-544F-BDCB-F334A4BD01F0}"/>
              </a:ext>
            </a:extLst>
          </p:cNvPr>
          <p:cNvSpPr/>
          <p:nvPr/>
        </p:nvSpPr>
        <p:spPr>
          <a:xfrm>
            <a:off x="6503627" y="4089394"/>
            <a:ext cx="1042734" cy="13028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 on </a:t>
            </a:r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13366-0D5D-C64C-A392-9BBB301C0C7B}"/>
              </a:ext>
            </a:extLst>
          </p:cNvPr>
          <p:cNvSpPr/>
          <p:nvPr/>
        </p:nvSpPr>
        <p:spPr>
          <a:xfrm>
            <a:off x="4383861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EAAC5-7A98-2147-B019-9ED95450B818}"/>
              </a:ext>
            </a:extLst>
          </p:cNvPr>
          <p:cNvSpPr/>
          <p:nvPr/>
        </p:nvSpPr>
        <p:spPr>
          <a:xfrm>
            <a:off x="9074975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043560-7917-EF45-8F7A-022F8B17F5D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654318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E260CF-1B5C-1A40-A905-583026589BF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345432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AF1C6C-DC2B-4A49-95C3-226E72A10821}"/>
              </a:ext>
            </a:extLst>
          </p:cNvPr>
          <p:cNvCxnSpPr>
            <a:cxnSpLocks/>
          </p:cNvCxnSpPr>
          <p:nvPr/>
        </p:nvCxnSpPr>
        <p:spPr>
          <a:xfrm>
            <a:off x="4658954" y="5105224"/>
            <a:ext cx="18446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3197FC7-8F86-104E-9324-75CE4E5E2FBB}"/>
              </a:ext>
            </a:extLst>
          </p:cNvPr>
          <p:cNvSpPr txBox="1"/>
          <p:nvPr/>
        </p:nvSpPr>
        <p:spPr>
          <a:xfrm>
            <a:off x="5017091" y="4765152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messages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40E7B6-8366-8C43-9726-7E80A0080EBE}"/>
              </a:ext>
            </a:extLst>
          </p:cNvPr>
          <p:cNvSpPr/>
          <p:nvPr/>
        </p:nvSpPr>
        <p:spPr>
          <a:xfrm>
            <a:off x="2576111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9876DD-24F6-1E43-993F-3602CE6AB0DB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2846568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D26CE9-CEB0-0E42-9340-F4E9914BA475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 flipH="1">
            <a:off x="7546361" y="4736961"/>
            <a:ext cx="1781950" cy="38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B75809C-228E-8141-B4AF-751EEEE6BD24}"/>
              </a:ext>
            </a:extLst>
          </p:cNvPr>
          <p:cNvSpPr txBox="1"/>
          <p:nvPr/>
        </p:nvSpPr>
        <p:spPr>
          <a:xfrm>
            <a:off x="7883923" y="43676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messages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641500-10D8-8141-A63C-7FEA5FB200C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7568" y="4426788"/>
            <a:ext cx="17819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0E053B-9844-A949-A27A-4C4655A5C9D2}"/>
              </a:ext>
            </a:extLst>
          </p:cNvPr>
          <p:cNvSpPr txBox="1"/>
          <p:nvPr/>
        </p:nvSpPr>
        <p:spPr>
          <a:xfrm>
            <a:off x="3195130" y="405745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EF48F92-CD9E-E94D-AEF0-5E58218BEE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7201" y="4588103"/>
            <a:ext cx="17819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ED919F3-D4F4-BD4F-9DB7-03DB2DE5A73B}"/>
              </a:ext>
            </a:extLst>
          </p:cNvPr>
          <p:cNvCxnSpPr>
            <a:cxnSpLocks/>
          </p:cNvCxnSpPr>
          <p:nvPr/>
        </p:nvCxnSpPr>
        <p:spPr>
          <a:xfrm>
            <a:off x="2866371" y="5289521"/>
            <a:ext cx="363725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65BD9AB-8FF7-794C-9A13-B500C17F4FDE}"/>
              </a:ext>
            </a:extLst>
          </p:cNvPr>
          <p:cNvSpPr/>
          <p:nvPr/>
        </p:nvSpPr>
        <p:spPr bwMode="auto">
          <a:xfrm>
            <a:off x="2743203" y="4765152"/>
            <a:ext cx="3891513" cy="6822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C60533-CBF9-394A-BDFF-4B07E1C7429E}"/>
              </a:ext>
            </a:extLst>
          </p:cNvPr>
          <p:cNvSpPr/>
          <p:nvPr/>
        </p:nvSpPr>
        <p:spPr bwMode="auto">
          <a:xfrm>
            <a:off x="7464055" y="4420296"/>
            <a:ext cx="1984735" cy="47969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247733-7E56-984A-B995-63631EF31EE5}"/>
              </a:ext>
            </a:extLst>
          </p:cNvPr>
          <p:cNvSpPr/>
          <p:nvPr/>
        </p:nvSpPr>
        <p:spPr bwMode="auto">
          <a:xfrm>
            <a:off x="2737243" y="4146526"/>
            <a:ext cx="2009393" cy="62301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1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5" grpId="1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67179FD-7A36-094E-9A69-AA1A37AD6E87}"/>
              </a:ext>
            </a:extLst>
          </p:cNvPr>
          <p:cNvSpPr/>
          <p:nvPr/>
        </p:nvSpPr>
        <p:spPr bwMode="auto">
          <a:xfrm>
            <a:off x="483476" y="2228193"/>
            <a:ext cx="11456276" cy="30966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CoFI’s workflow in one test run.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66886-EADC-6F44-86BE-3CB89554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D68A-963D-5648-ABC6-E451B4E6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38</a:t>
            </a:fld>
            <a:endParaRPr lang="en-US"/>
          </a:p>
        </p:txBody>
      </p:sp>
      <p:pic>
        <p:nvPicPr>
          <p:cNvPr id="18" name="Graphic 17" descr="Search Inventory">
            <a:extLst>
              <a:ext uri="{FF2B5EF4-FFF2-40B4-BE49-F238E27FC236}">
                <a16:creationId xmlns:a16="http://schemas.microsoft.com/office/drawing/2014/main" id="{C7512414-1E93-184D-9AEF-B96E413C2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799" y="2942010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8E68AA5-C1CD-6B45-B61E-2845A206BCDE}"/>
              </a:ext>
            </a:extLst>
          </p:cNvPr>
          <p:cNvSpPr txBox="1"/>
          <p:nvPr/>
        </p:nvSpPr>
        <p:spPr>
          <a:xfrm>
            <a:off x="349909" y="3856410"/>
            <a:ext cx="23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a state &amp; a node based on the invariant</a:t>
            </a:r>
          </a:p>
        </p:txBody>
      </p:sp>
    </p:spTree>
    <p:extLst>
      <p:ext uri="{BB962C8B-B14F-4D97-AF65-F5344CB8AC3E}">
        <p14:creationId xmlns:p14="http://schemas.microsoft.com/office/powerpoint/2010/main" val="3636148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E8FCFA-1235-E841-B624-50A055D2848F}"/>
              </a:ext>
            </a:extLst>
          </p:cNvPr>
          <p:cNvSpPr/>
          <p:nvPr/>
        </p:nvSpPr>
        <p:spPr bwMode="auto">
          <a:xfrm>
            <a:off x="483476" y="2228193"/>
            <a:ext cx="11456276" cy="30966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CoFI’s workflow in one test run.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66886-EADC-6F44-86BE-3CB89554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D68A-963D-5648-ABC6-E451B4E6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39</a:t>
            </a:fld>
            <a:endParaRPr lang="en-US"/>
          </a:p>
        </p:txBody>
      </p:sp>
      <p:pic>
        <p:nvPicPr>
          <p:cNvPr id="18" name="Graphic 17" descr="Search Inventory">
            <a:extLst>
              <a:ext uri="{FF2B5EF4-FFF2-40B4-BE49-F238E27FC236}">
                <a16:creationId xmlns:a16="http://schemas.microsoft.com/office/drawing/2014/main" id="{C7512414-1E93-184D-9AEF-B96E413C2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799" y="2942010"/>
            <a:ext cx="914400" cy="914400"/>
          </a:xfrm>
          <a:prstGeom prst="rect">
            <a:avLst/>
          </a:prstGeom>
        </p:spPr>
      </p:pic>
      <p:pic>
        <p:nvPicPr>
          <p:cNvPr id="22" name="Graphic 21" descr="Web design">
            <a:extLst>
              <a:ext uri="{FF2B5EF4-FFF2-40B4-BE49-F238E27FC236}">
                <a16:creationId xmlns:a16="http://schemas.microsoft.com/office/drawing/2014/main" id="{0614F3F2-FE42-F042-889F-686A1EBFB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7778" y="2942010"/>
            <a:ext cx="914400" cy="914400"/>
          </a:xfrm>
          <a:prstGeom prst="rect">
            <a:avLst/>
          </a:prstGeom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0C40D8D6-DB19-E741-8CF9-36F269C706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8757" y="2942010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8E68AA5-C1CD-6B45-B61E-2845A206BCDE}"/>
              </a:ext>
            </a:extLst>
          </p:cNvPr>
          <p:cNvSpPr txBox="1"/>
          <p:nvPr/>
        </p:nvSpPr>
        <p:spPr>
          <a:xfrm>
            <a:off x="349909" y="3856410"/>
            <a:ext cx="23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a state &amp; a node based on the invariant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B03B95-4D42-4446-93DA-101071E79164}"/>
              </a:ext>
            </a:extLst>
          </p:cNvPr>
          <p:cNvCxnSpPr>
            <a:stCxn id="18" idx="3"/>
            <a:endCxn id="22" idx="1"/>
          </p:cNvCxnSpPr>
          <p:nvPr/>
        </p:nvCxnSpPr>
        <p:spPr bwMode="auto">
          <a:xfrm>
            <a:off x="1981199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2CEA2F7-A298-E146-95B6-30B6BE16B25C}"/>
              </a:ext>
            </a:extLst>
          </p:cNvPr>
          <p:cNvSpPr txBox="1"/>
          <p:nvPr/>
        </p:nvSpPr>
        <p:spPr>
          <a:xfrm>
            <a:off x="2469488" y="2563442"/>
            <a:ext cx="189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 the system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5DD48-E18D-2341-AAA8-CA44C37D18C2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 bwMode="auto">
          <a:xfrm>
            <a:off x="3872178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717013E-4635-4347-ADD7-5DE8811085D2}"/>
              </a:ext>
            </a:extLst>
          </p:cNvPr>
          <p:cNvSpPr txBox="1"/>
          <p:nvPr/>
        </p:nvSpPr>
        <p:spPr>
          <a:xfrm>
            <a:off x="4295197" y="3856410"/>
            <a:ext cx="202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Reach the selected state?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6CC413-FFA8-6040-B2C6-1064A222AFBA}"/>
              </a:ext>
            </a:extLst>
          </p:cNvPr>
          <p:cNvCxnSpPr>
            <a:cxnSpLocks/>
            <a:stCxn id="30" idx="3"/>
            <a:endCxn id="68" idx="1"/>
          </p:cNvCxnSpPr>
          <p:nvPr/>
        </p:nvCxnSpPr>
        <p:spPr bwMode="auto">
          <a:xfrm>
            <a:off x="5763157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00BEDB6-3BBF-FB4A-B79B-A708715FD548}"/>
              </a:ext>
            </a:extLst>
          </p:cNvPr>
          <p:cNvSpPr txBox="1"/>
          <p:nvPr/>
        </p:nvSpPr>
        <p:spPr>
          <a:xfrm>
            <a:off x="6074048" y="2578567"/>
            <a:ext cx="22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a partition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DA90F5A1-5255-BA40-A7FC-29A7094B54E5}"/>
              </a:ext>
            </a:extLst>
          </p:cNvPr>
          <p:cNvCxnSpPr>
            <a:cxnSpLocks/>
            <a:stCxn id="30" idx="0"/>
            <a:endCxn id="30" idx="1"/>
          </p:cNvCxnSpPr>
          <p:nvPr/>
        </p:nvCxnSpPr>
        <p:spPr bwMode="auto">
          <a:xfrm rot="16200000" flipH="1" flipV="1">
            <a:off x="4848757" y="2942010"/>
            <a:ext cx="457200" cy="457200"/>
          </a:xfrm>
          <a:prstGeom prst="bentConnector4">
            <a:avLst>
              <a:gd name="adj1" fmla="val -50000"/>
              <a:gd name="adj2" fmla="val 1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21DE933-1147-EA4C-8896-8A92B209478E}"/>
              </a:ext>
            </a:extLst>
          </p:cNvPr>
          <p:cNvSpPr txBox="1"/>
          <p:nvPr/>
        </p:nvSpPr>
        <p:spPr>
          <a:xfrm>
            <a:off x="4752540" y="23880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BE0C0A-04F4-B34E-8C03-F8E81C941D71}"/>
              </a:ext>
            </a:extLst>
          </p:cNvPr>
          <p:cNvSpPr txBox="1"/>
          <p:nvPr/>
        </p:nvSpPr>
        <p:spPr>
          <a:xfrm>
            <a:off x="5948487" y="305355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pic>
        <p:nvPicPr>
          <p:cNvPr id="68" name="Graphic 67" descr="Lightning bolt">
            <a:extLst>
              <a:ext uri="{FF2B5EF4-FFF2-40B4-BE49-F238E27FC236}">
                <a16:creationId xmlns:a16="http://schemas.microsoft.com/office/drawing/2014/main" id="{39A22212-6243-524A-88EA-582D9D5C3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9736" y="29420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300F-D874-C244-A115-65909C06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partitions are inevitable in the cloud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3AB7C-00C3-2646-83D9-40BEB729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99BE2D-5EBC-5141-A667-B0365E9C8A03}"/>
              </a:ext>
            </a:extLst>
          </p:cNvPr>
          <p:cNvSpPr txBox="1"/>
          <p:nvPr/>
        </p:nvSpPr>
        <p:spPr>
          <a:xfrm>
            <a:off x="1236843" y="4303961"/>
            <a:ext cx="9718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i="1" dirty="0"/>
              <a:t>“..., in production networks, network-partitioning faults occur as frequently as </a:t>
            </a:r>
            <a:r>
              <a:rPr lang="en-US" sz="2800" i="1" u="sng" dirty="0">
                <a:solidFill>
                  <a:srgbClr val="C00000"/>
                </a:solidFill>
              </a:rPr>
              <a:t>once a week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/>
              <a:t>...”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-- [OSDI’18] An Analysis of Network-Partitioning Failures in Cloud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FB580-E388-A14D-92E3-C704E632E0C3}"/>
              </a:ext>
            </a:extLst>
          </p:cNvPr>
          <p:cNvSpPr txBox="1"/>
          <p:nvPr/>
        </p:nvSpPr>
        <p:spPr>
          <a:xfrm>
            <a:off x="0" y="6243638"/>
            <a:ext cx="724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sources: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[switch] https://imgbin.com/png/y4kQzj5f/network-switch-computer-icons-computer-network-ethernet-png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[cable] https://imgbin.com/png/RABwrggD/computer-icons-network-cables-electrical-cable-png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22B802-D40E-4141-8DF7-A1648551C8DD}"/>
              </a:ext>
            </a:extLst>
          </p:cNvPr>
          <p:cNvGrpSpPr/>
          <p:nvPr/>
        </p:nvGrpSpPr>
        <p:grpSpPr>
          <a:xfrm>
            <a:off x="1236846" y="1642194"/>
            <a:ext cx="2103120" cy="1918932"/>
            <a:chOff x="1236846" y="1370050"/>
            <a:chExt cx="2103120" cy="1918932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43DA2B09-F5D6-E84E-BFC3-0433AE6E3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2527" y1="50394" x2="22527" y2="50394"/>
                          <a14:foregroundMark x1="37637" y1="51772" x2="37637" y2="51772"/>
                          <a14:foregroundMark x1="53159" y1="51575" x2="53159" y2="51575"/>
                          <a14:foregroundMark x1="69780" y1="51378" x2="69780" y2="513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46" y="1370050"/>
              <a:ext cx="2103120" cy="1467562"/>
            </a:xfrm>
            <a:prstGeom prst="rect">
              <a:avLst/>
            </a:prstGeom>
          </p:spPr>
        </p:pic>
        <p:pic>
          <p:nvPicPr>
            <p:cNvPr id="14" name="Graphic 13" descr="Lightning bolt">
              <a:extLst>
                <a:ext uri="{FF2B5EF4-FFF2-40B4-BE49-F238E27FC236}">
                  <a16:creationId xmlns:a16="http://schemas.microsoft.com/office/drawing/2014/main" id="{14296BFF-F2E7-6343-B1E7-24B673593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74018">
              <a:off x="1821522" y="1396757"/>
              <a:ext cx="933765" cy="141414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9810D7-D3A4-5B4A-94B1-D50C4AE02E7F}"/>
                </a:ext>
              </a:extLst>
            </p:cNvPr>
            <p:cNvSpPr txBox="1"/>
            <p:nvPr/>
          </p:nvSpPr>
          <p:spPr>
            <a:xfrm>
              <a:off x="1529223" y="291965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switch failure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54194F-C01A-2C49-9D64-6A82564CD168}"/>
              </a:ext>
            </a:extLst>
          </p:cNvPr>
          <p:cNvGrpSpPr/>
          <p:nvPr/>
        </p:nvGrpSpPr>
        <p:grpSpPr>
          <a:xfrm>
            <a:off x="5343228" y="1668900"/>
            <a:ext cx="1505540" cy="1892226"/>
            <a:chOff x="5343228" y="1396756"/>
            <a:chExt cx="1505540" cy="1892226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2F9FE8E-55A4-9645-AA5D-A1D309C2B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15" b="96133" l="2473" r="97665">
                          <a14:foregroundMark x1="4121" y1="7873" x2="4121" y2="7873"/>
                          <a14:foregroundMark x1="21291" y1="11050" x2="21291" y2="11050"/>
                          <a14:foregroundMark x1="3846" y1="3867" x2="3846" y2="3867"/>
                          <a14:foregroundMark x1="9341" y1="19751" x2="9341" y2="19751"/>
                          <a14:foregroundMark x1="16071" y1="19337" x2="16071" y2="19337"/>
                          <a14:foregroundMark x1="20604" y1="3453" x2="20604" y2="3453"/>
                          <a14:foregroundMark x1="24313" y1="34945" x2="24313" y2="34945"/>
                          <a14:foregroundMark x1="28984" y1="35359" x2="28984" y2="35359"/>
                          <a14:foregroundMark x1="14835" y1="29144" x2="14835" y2="29144"/>
                          <a14:foregroundMark x1="18681" y1="33702" x2="18681" y2="33702"/>
                          <a14:foregroundMark x1="33242" y1="36050" x2="33242" y2="36050"/>
                          <a14:foregroundMark x1="41484" y1="34392" x2="41484" y2="34392"/>
                          <a14:foregroundMark x1="51923" y1="31906" x2="51923" y2="31906"/>
                          <a14:foregroundMark x1="59066" y1="30801" x2="59066" y2="30801"/>
                          <a14:foregroundMark x1="70055" y1="34254" x2="70055" y2="34254"/>
                          <a14:foregroundMark x1="71978" y1="37845" x2="71978" y2="37845"/>
                          <a14:foregroundMark x1="73214" y1="41851" x2="73214" y2="41851"/>
                          <a14:foregroundMark x1="63736" y1="30663" x2="63736" y2="30663"/>
                          <a14:foregroundMark x1="65797" y1="31492" x2="65797" y2="31492"/>
                          <a14:foregroundMark x1="67995" y1="32873" x2="67995" y2="32873"/>
                          <a14:foregroundMark x1="72527" y1="47238" x2="72527" y2="47238"/>
                          <a14:foregroundMark x1="71566" y1="50829" x2="71566" y2="50829"/>
                          <a14:foregroundMark x1="67720" y1="55110" x2="67720" y2="55110"/>
                          <a14:foregroundMark x1="61401" y1="56630" x2="61401" y2="56630"/>
                          <a14:foregroundMark x1="45879" y1="57597" x2="45879" y2="57597"/>
                          <a14:foregroundMark x1="50000" y1="58425" x2="50000" y2="58425"/>
                          <a14:foregroundMark x1="35165" y1="58702" x2="35165" y2="58702"/>
                          <a14:foregroundMark x1="19505" y1="59254" x2="19505" y2="59254"/>
                          <a14:foregroundMark x1="29258" y1="58564" x2="29258" y2="58564"/>
                          <a14:foregroundMark x1="20055" y1="58425" x2="20055" y2="58425"/>
                          <a14:foregroundMark x1="8104" y1="60221" x2="8104" y2="60221"/>
                          <a14:foregroundMark x1="2473" y1="69475" x2="2473" y2="69475"/>
                          <a14:foregroundMark x1="70742" y1="94613" x2="70742" y2="94613"/>
                          <a14:foregroundMark x1="81731" y1="95304" x2="81731" y2="95304"/>
                          <a14:foregroundMark x1="89286" y1="96133" x2="89286" y2="96133"/>
                          <a14:foregroundMark x1="92308" y1="89779" x2="92308" y2="89779"/>
                          <a14:foregroundMark x1="97665" y1="89503" x2="97665" y2="895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19" y="1417639"/>
              <a:ext cx="1391959" cy="1384311"/>
            </a:xfrm>
            <a:prstGeom prst="rect">
              <a:avLst/>
            </a:prstGeom>
          </p:spPr>
        </p:pic>
        <p:pic>
          <p:nvPicPr>
            <p:cNvPr id="17" name="Graphic 16" descr="Lightning bolt">
              <a:extLst>
                <a:ext uri="{FF2B5EF4-FFF2-40B4-BE49-F238E27FC236}">
                  <a16:creationId xmlns:a16="http://schemas.microsoft.com/office/drawing/2014/main" id="{919C9D52-DDBA-7A41-8861-3F8896E0D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74018">
              <a:off x="5629115" y="1396756"/>
              <a:ext cx="933765" cy="14141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E0BBE6-4184-2C41-94AD-C27A125C8D42}"/>
                </a:ext>
              </a:extLst>
            </p:cNvPr>
            <p:cNvSpPr txBox="1"/>
            <p:nvPr/>
          </p:nvSpPr>
          <p:spPr>
            <a:xfrm>
              <a:off x="5343228" y="2919650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power failure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E5FC6F-25B2-4746-8AEF-313E4A98AB85}"/>
              </a:ext>
            </a:extLst>
          </p:cNvPr>
          <p:cNvGrpSpPr/>
          <p:nvPr/>
        </p:nvGrpSpPr>
        <p:grpSpPr>
          <a:xfrm>
            <a:off x="8676330" y="1668899"/>
            <a:ext cx="2454519" cy="1892227"/>
            <a:chOff x="8676330" y="1396755"/>
            <a:chExt cx="2454519" cy="1892227"/>
          </a:xfrm>
        </p:grpSpPr>
        <p:pic>
          <p:nvPicPr>
            <p:cNvPr id="10" name="Graphic 9" descr="Gears">
              <a:extLst>
                <a:ext uri="{FF2B5EF4-FFF2-40B4-BE49-F238E27FC236}">
                  <a16:creationId xmlns:a16="http://schemas.microsoft.com/office/drawing/2014/main" id="{A536887D-01AF-5747-9E03-6432855E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9217790" y="1423994"/>
              <a:ext cx="1371600" cy="1371600"/>
            </a:xfrm>
            <a:prstGeom prst="rect">
              <a:avLst/>
            </a:prstGeom>
          </p:spPr>
        </p:pic>
        <p:pic>
          <p:nvPicPr>
            <p:cNvPr id="18" name="Graphic 17" descr="Lightning bolt">
              <a:extLst>
                <a:ext uri="{FF2B5EF4-FFF2-40B4-BE49-F238E27FC236}">
                  <a16:creationId xmlns:a16="http://schemas.microsoft.com/office/drawing/2014/main" id="{8ACB503B-3C17-3840-9319-776FEEE6B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74018">
              <a:off x="9436708" y="1396755"/>
              <a:ext cx="933765" cy="141414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471311-3E29-E24F-8A27-469441590070}"/>
                </a:ext>
              </a:extLst>
            </p:cNvPr>
            <p:cNvSpPr txBox="1"/>
            <p:nvPr/>
          </p:nvSpPr>
          <p:spPr>
            <a:xfrm>
              <a:off x="8676330" y="2919650"/>
              <a:ext cx="2454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incorrect configuration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15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E8FCFA-1235-E841-B624-50A055D2848F}"/>
              </a:ext>
            </a:extLst>
          </p:cNvPr>
          <p:cNvSpPr/>
          <p:nvPr/>
        </p:nvSpPr>
        <p:spPr bwMode="auto">
          <a:xfrm>
            <a:off x="483476" y="2228193"/>
            <a:ext cx="11456276" cy="30966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CoFI’s workflow in one test run.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D1D1162-BF40-614E-B07C-B7BBA9A5F32F}"/>
              </a:ext>
            </a:extLst>
          </p:cNvPr>
          <p:cNvGrpSpPr/>
          <p:nvPr/>
        </p:nvGrpSpPr>
        <p:grpSpPr>
          <a:xfrm>
            <a:off x="10518868" y="2942010"/>
            <a:ext cx="914400" cy="914400"/>
            <a:chOff x="4736486" y="5140142"/>
            <a:chExt cx="914400" cy="914400"/>
          </a:xfrm>
        </p:grpSpPr>
        <p:pic>
          <p:nvPicPr>
            <p:cNvPr id="67" name="Graphic 66" descr="Lightning bolt">
              <a:extLst>
                <a:ext uri="{FF2B5EF4-FFF2-40B4-BE49-F238E27FC236}">
                  <a16:creationId xmlns:a16="http://schemas.microsoft.com/office/drawing/2014/main" id="{AFAC7944-619B-9E4C-B948-1A10B280F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36486" y="5140142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No sign">
              <a:extLst>
                <a:ext uri="{FF2B5EF4-FFF2-40B4-BE49-F238E27FC236}">
                  <a16:creationId xmlns:a16="http://schemas.microsoft.com/office/drawing/2014/main" id="{C41D4368-2235-8245-819E-1DA11E47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36486" y="5140142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66886-EADC-6F44-86BE-3CB89554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D68A-963D-5648-ABC6-E451B4E6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40</a:t>
            </a:fld>
            <a:endParaRPr lang="en-US"/>
          </a:p>
        </p:txBody>
      </p:sp>
      <p:pic>
        <p:nvPicPr>
          <p:cNvPr id="18" name="Graphic 17" descr="Search Inventory">
            <a:extLst>
              <a:ext uri="{FF2B5EF4-FFF2-40B4-BE49-F238E27FC236}">
                <a16:creationId xmlns:a16="http://schemas.microsoft.com/office/drawing/2014/main" id="{C7512414-1E93-184D-9AEF-B96E413C2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799" y="2942010"/>
            <a:ext cx="914400" cy="914400"/>
          </a:xfrm>
          <a:prstGeom prst="rect">
            <a:avLst/>
          </a:prstGeom>
        </p:spPr>
      </p:pic>
      <p:pic>
        <p:nvPicPr>
          <p:cNvPr id="22" name="Graphic 21" descr="Web design">
            <a:extLst>
              <a:ext uri="{FF2B5EF4-FFF2-40B4-BE49-F238E27FC236}">
                <a16:creationId xmlns:a16="http://schemas.microsoft.com/office/drawing/2014/main" id="{0614F3F2-FE42-F042-889F-686A1EBFB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57778" y="2942010"/>
            <a:ext cx="914400" cy="914400"/>
          </a:xfrm>
          <a:prstGeom prst="rect">
            <a:avLst/>
          </a:prstGeom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0C40D8D6-DB19-E741-8CF9-36F269C706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8757" y="2942010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8E68AA5-C1CD-6B45-B61E-2845A206BCDE}"/>
              </a:ext>
            </a:extLst>
          </p:cNvPr>
          <p:cNvSpPr txBox="1"/>
          <p:nvPr/>
        </p:nvSpPr>
        <p:spPr>
          <a:xfrm>
            <a:off x="349909" y="3856410"/>
            <a:ext cx="23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a state &amp; a node based on the invariant</a:t>
            </a:r>
          </a:p>
        </p:txBody>
      </p:sp>
      <p:pic>
        <p:nvPicPr>
          <p:cNvPr id="32" name="Graphic 31" descr="Question Mark">
            <a:extLst>
              <a:ext uri="{FF2B5EF4-FFF2-40B4-BE49-F238E27FC236}">
                <a16:creationId xmlns:a16="http://schemas.microsoft.com/office/drawing/2014/main" id="{17538627-2F08-DE49-8B91-859112F375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0715" y="2942010"/>
            <a:ext cx="914400" cy="91440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B03B95-4D42-4446-93DA-101071E79164}"/>
              </a:ext>
            </a:extLst>
          </p:cNvPr>
          <p:cNvCxnSpPr>
            <a:stCxn id="18" idx="3"/>
            <a:endCxn id="22" idx="1"/>
          </p:cNvCxnSpPr>
          <p:nvPr/>
        </p:nvCxnSpPr>
        <p:spPr bwMode="auto">
          <a:xfrm>
            <a:off x="1981199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2CEA2F7-A298-E146-95B6-30B6BE16B25C}"/>
              </a:ext>
            </a:extLst>
          </p:cNvPr>
          <p:cNvSpPr txBox="1"/>
          <p:nvPr/>
        </p:nvSpPr>
        <p:spPr>
          <a:xfrm>
            <a:off x="2469488" y="2563442"/>
            <a:ext cx="189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 the system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5DD48-E18D-2341-AAA8-CA44C37D18C2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 bwMode="auto">
          <a:xfrm>
            <a:off x="3872178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717013E-4635-4347-ADD7-5DE8811085D2}"/>
              </a:ext>
            </a:extLst>
          </p:cNvPr>
          <p:cNvSpPr txBox="1"/>
          <p:nvPr/>
        </p:nvSpPr>
        <p:spPr>
          <a:xfrm>
            <a:off x="4332204" y="3856410"/>
            <a:ext cx="194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Reach the selected state?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6CC413-FFA8-6040-B2C6-1064A222AFBA}"/>
              </a:ext>
            </a:extLst>
          </p:cNvPr>
          <p:cNvCxnSpPr>
            <a:cxnSpLocks/>
            <a:stCxn id="30" idx="3"/>
            <a:endCxn id="68" idx="1"/>
          </p:cNvCxnSpPr>
          <p:nvPr/>
        </p:nvCxnSpPr>
        <p:spPr bwMode="auto">
          <a:xfrm>
            <a:off x="5763157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00BEDB6-3BBF-FB4A-B79B-A708715FD548}"/>
              </a:ext>
            </a:extLst>
          </p:cNvPr>
          <p:cNvSpPr txBox="1"/>
          <p:nvPr/>
        </p:nvSpPr>
        <p:spPr>
          <a:xfrm>
            <a:off x="6074048" y="2578567"/>
            <a:ext cx="22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a partition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89AF1A-5268-FE48-9474-CB6D0AA25952}"/>
              </a:ext>
            </a:extLst>
          </p:cNvPr>
          <p:cNvSpPr txBox="1"/>
          <p:nvPr/>
        </p:nvSpPr>
        <p:spPr>
          <a:xfrm>
            <a:off x="7921853" y="3851927"/>
            <a:ext cx="23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message type?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5A399F-7ADA-3044-A6FB-780D016B10E5}"/>
              </a:ext>
            </a:extLst>
          </p:cNvPr>
          <p:cNvSpPr txBox="1"/>
          <p:nvPr/>
        </p:nvSpPr>
        <p:spPr>
          <a:xfrm>
            <a:off x="9856006" y="2568060"/>
            <a:ext cx="22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 the partition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AF5788A-E9BC-484B-8E89-0D382DDD222A}"/>
              </a:ext>
            </a:extLst>
          </p:cNvPr>
          <p:cNvCxnSpPr>
            <a:cxnSpLocks/>
            <a:stCxn id="68" idx="3"/>
            <a:endCxn id="32" idx="1"/>
          </p:cNvCxnSpPr>
          <p:nvPr/>
        </p:nvCxnSpPr>
        <p:spPr bwMode="auto">
          <a:xfrm>
            <a:off x="7654136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30EEF1-59E8-1C46-9138-3FA1586BCCD5}"/>
              </a:ext>
            </a:extLst>
          </p:cNvPr>
          <p:cNvCxnSpPr>
            <a:cxnSpLocks/>
            <a:stCxn id="32" idx="3"/>
            <a:endCxn id="65" idx="1"/>
          </p:cNvCxnSpPr>
          <p:nvPr/>
        </p:nvCxnSpPr>
        <p:spPr bwMode="auto">
          <a:xfrm>
            <a:off x="9545115" y="3399210"/>
            <a:ext cx="9737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DA90F5A1-5255-BA40-A7FC-29A7094B54E5}"/>
              </a:ext>
            </a:extLst>
          </p:cNvPr>
          <p:cNvCxnSpPr>
            <a:cxnSpLocks/>
            <a:stCxn id="30" idx="0"/>
            <a:endCxn id="30" idx="1"/>
          </p:cNvCxnSpPr>
          <p:nvPr/>
        </p:nvCxnSpPr>
        <p:spPr bwMode="auto">
          <a:xfrm rot="16200000" flipH="1" flipV="1">
            <a:off x="4848757" y="2942010"/>
            <a:ext cx="457200" cy="457200"/>
          </a:xfrm>
          <a:prstGeom prst="bentConnector4">
            <a:avLst>
              <a:gd name="adj1" fmla="val -50000"/>
              <a:gd name="adj2" fmla="val 1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D25AC36A-06E6-934A-BDD6-41CA3472A1C0}"/>
              </a:ext>
            </a:extLst>
          </p:cNvPr>
          <p:cNvCxnSpPr>
            <a:cxnSpLocks/>
            <a:stCxn id="32" idx="0"/>
            <a:endCxn id="32" idx="1"/>
          </p:cNvCxnSpPr>
          <p:nvPr/>
        </p:nvCxnSpPr>
        <p:spPr bwMode="auto">
          <a:xfrm rot="16200000" flipH="1" flipV="1">
            <a:off x="8630715" y="2942010"/>
            <a:ext cx="457200" cy="457200"/>
          </a:xfrm>
          <a:prstGeom prst="bentConnector4">
            <a:avLst>
              <a:gd name="adj1" fmla="val -50000"/>
              <a:gd name="adj2" fmla="val 1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21DE933-1147-EA4C-8896-8A92B209478E}"/>
              </a:ext>
            </a:extLst>
          </p:cNvPr>
          <p:cNvSpPr txBox="1"/>
          <p:nvPr/>
        </p:nvSpPr>
        <p:spPr>
          <a:xfrm>
            <a:off x="4752540" y="23880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BE0C0A-04F4-B34E-8C03-F8E81C941D71}"/>
              </a:ext>
            </a:extLst>
          </p:cNvPr>
          <p:cNvSpPr txBox="1"/>
          <p:nvPr/>
        </p:nvSpPr>
        <p:spPr>
          <a:xfrm>
            <a:off x="5948487" y="305355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076E20-08A2-7748-A256-123F5E4E44D0}"/>
              </a:ext>
            </a:extLst>
          </p:cNvPr>
          <p:cNvSpPr txBox="1"/>
          <p:nvPr/>
        </p:nvSpPr>
        <p:spPr>
          <a:xfrm>
            <a:off x="9761535" y="3053558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BD128B-70EE-B44D-925F-7D4F7257AC9C}"/>
              </a:ext>
            </a:extLst>
          </p:cNvPr>
          <p:cNvSpPr txBox="1"/>
          <p:nvPr/>
        </p:nvSpPr>
        <p:spPr>
          <a:xfrm>
            <a:off x="8465730" y="23739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68" name="Graphic 67" descr="Lightning bolt">
            <a:extLst>
              <a:ext uri="{FF2B5EF4-FFF2-40B4-BE49-F238E27FC236}">
                <a16:creationId xmlns:a16="http://schemas.microsoft.com/office/drawing/2014/main" id="{39A22212-6243-524A-88EA-582D9D5C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736" y="29420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/>
              <p:nvPr/>
            </p:nvSpPr>
            <p:spPr>
              <a:xfrm>
                <a:off x="1202112" y="1186806"/>
                <a:ext cx="97921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12" y="1186806"/>
                <a:ext cx="9792103" cy="830997"/>
              </a:xfrm>
              <a:prstGeom prst="rect">
                <a:avLst/>
              </a:prstGeom>
              <a:blipFill>
                <a:blip r:embed="rId3"/>
                <a:stretch>
                  <a:fillRect l="-518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86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/>
              <p:nvPr/>
            </p:nvSpPr>
            <p:spPr>
              <a:xfrm>
                <a:off x="1192494" y="1186806"/>
                <a:ext cx="98113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94" y="1186806"/>
                <a:ext cx="9811340" cy="1200329"/>
              </a:xfrm>
              <a:prstGeom prst="rect">
                <a:avLst/>
              </a:prstGeom>
              <a:blipFill>
                <a:blip r:embed="rId3"/>
                <a:stretch>
                  <a:fillRect l="-517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95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3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228B4D-D492-1143-944E-3EE19D0B0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88134"/>
              </p:ext>
            </p:extLst>
          </p:nvPr>
        </p:nvGraphicFramePr>
        <p:xfrm>
          <a:off x="3274830" y="3733358"/>
          <a:ext cx="5185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0AC8111-CA42-F84E-958B-D9126930634A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868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22747" y="3688913"/>
            <a:ext cx="7005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1D4F2-CD35-6A4B-97E2-A99E903BDA19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1D4F2-CD35-6A4B-97E2-A99E903B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3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EA53EED3-3EB0-7B4C-9162-8705C0346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2237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89773E8-A6DD-6B4A-BE91-DD4C2797AC38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>
                <a:solidFill>
                  <a:srgbClr val="FF0000"/>
                </a:solidFill>
              </a:rPr>
              <a:t>{C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→C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, Gossip}</a:t>
            </a:r>
          </a:p>
        </p:txBody>
      </p:sp>
    </p:spTree>
    <p:extLst>
      <p:ext uri="{BB962C8B-B14F-4D97-AF65-F5344CB8AC3E}">
        <p14:creationId xmlns:p14="http://schemas.microsoft.com/office/powerpoint/2010/main" val="1838446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41983" y="3688913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01971-841D-674F-97C6-E580295DBC77}"/>
              </a:ext>
            </a:extLst>
          </p:cNvPr>
          <p:cNvSpPr/>
          <p:nvPr/>
        </p:nvSpPr>
        <p:spPr>
          <a:xfrm>
            <a:off x="4208878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0974-5ECD-2546-BC0C-D15D28A2CAA2}"/>
              </a:ext>
            </a:extLst>
          </p:cNvPr>
          <p:cNvSpPr/>
          <p:nvPr/>
        </p:nvSpPr>
        <p:spPr>
          <a:xfrm>
            <a:off x="428841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FE4F8F-A5BE-E243-A0DE-EF1FD881A947}"/>
              </a:ext>
            </a:extLst>
          </p:cNvPr>
          <p:cNvSpPr/>
          <p:nvPr/>
        </p:nvSpPr>
        <p:spPr>
          <a:xfrm>
            <a:off x="5397039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EC17A7-50BD-1047-A990-6BB5F302CD92}"/>
              </a:ext>
            </a:extLst>
          </p:cNvPr>
          <p:cNvSpPr/>
          <p:nvPr/>
        </p:nvSpPr>
        <p:spPr>
          <a:xfrm>
            <a:off x="735447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004B1-832D-F64D-BB50-D170D1D5838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558870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305569-7BE3-3448-97D7-E174F73B4D1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667496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096730-95C6-0341-9B36-BDA6FA4B938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624930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2C56C7-ECF7-C541-B5F9-FBB4CA852DCD}"/>
              </a:ext>
            </a:extLst>
          </p:cNvPr>
          <p:cNvCxnSpPr>
            <a:cxnSpLocks/>
          </p:cNvCxnSpPr>
          <p:nvPr/>
        </p:nvCxnSpPr>
        <p:spPr>
          <a:xfrm>
            <a:off x="4558870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CBBA0D2-75C6-E24C-BA22-CDABDF55FB2B}"/>
              </a:ext>
            </a:extLst>
          </p:cNvPr>
          <p:cNvSpPr txBox="1"/>
          <p:nvPr/>
        </p:nvSpPr>
        <p:spPr>
          <a:xfrm>
            <a:off x="6795603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8B019-1627-464B-974D-DB9755A694DE}"/>
              </a:ext>
            </a:extLst>
          </p:cNvPr>
          <p:cNvSpPr txBox="1"/>
          <p:nvPr/>
        </p:nvSpPr>
        <p:spPr>
          <a:xfrm>
            <a:off x="4758266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3BB1B-48CE-E941-8026-62E557FF1FAC}"/>
              </a:ext>
            </a:extLst>
          </p:cNvPr>
          <p:cNvSpPr txBox="1"/>
          <p:nvPr/>
        </p:nvSpPr>
        <p:spPr>
          <a:xfrm>
            <a:off x="5788579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FBF68B-A1B8-C547-80B2-2A23A5225AB5}"/>
              </a:ext>
            </a:extLst>
          </p:cNvPr>
          <p:cNvSpPr/>
          <p:nvPr/>
        </p:nvSpPr>
        <p:spPr>
          <a:xfrm>
            <a:off x="7569802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42AB98-06AA-D64C-AB00-1784F9B0C8BD}"/>
              </a:ext>
            </a:extLst>
          </p:cNvPr>
          <p:cNvSpPr/>
          <p:nvPr/>
        </p:nvSpPr>
        <p:spPr>
          <a:xfrm>
            <a:off x="5609540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51449FF-9F43-184C-8BCF-2D96291F1594}"/>
              </a:ext>
            </a:extLst>
          </p:cNvPr>
          <p:cNvSpPr/>
          <p:nvPr/>
        </p:nvSpPr>
        <p:spPr>
          <a:xfrm>
            <a:off x="5609540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9B19E-6A3E-6E43-A1A1-71CEEBCA565F}"/>
              </a:ext>
            </a:extLst>
          </p:cNvPr>
          <p:cNvSpPr txBox="1"/>
          <p:nvPr/>
        </p:nvSpPr>
        <p:spPr>
          <a:xfrm>
            <a:off x="5788579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A1F78-5C9F-6F4C-BB27-C8DE5CB69A73}"/>
              </a:ext>
            </a:extLst>
          </p:cNvPr>
          <p:cNvCxnSpPr>
            <a:cxnSpLocks/>
          </p:cNvCxnSpPr>
          <p:nvPr/>
        </p:nvCxnSpPr>
        <p:spPr>
          <a:xfrm>
            <a:off x="5667496" y="3965912"/>
            <a:ext cx="137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940132-1974-3D4F-BC65-4604DC06F230}"/>
              </a:ext>
            </a:extLst>
          </p:cNvPr>
          <p:cNvSpPr txBox="1"/>
          <p:nvPr/>
        </p:nvSpPr>
        <p:spPr>
          <a:xfrm>
            <a:off x="6265286" y="3672135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34852E-71B1-BF47-8857-9A37CF845B1A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34852E-71B1-BF47-8857-9A37CF845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5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1091BD3A-79D9-C748-BD41-18BFE7199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09101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47" name="Table 4">
            <a:extLst>
              <a:ext uri="{FF2B5EF4-FFF2-40B4-BE49-F238E27FC236}">
                <a16:creationId xmlns:a16="http://schemas.microsoft.com/office/drawing/2014/main" id="{929B1F7C-C3AF-4946-BB70-83234F1DF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5665"/>
              </p:ext>
            </p:extLst>
          </p:nvPr>
        </p:nvGraphicFramePr>
        <p:xfrm>
          <a:off x="7039096" y="3733358"/>
          <a:ext cx="518551" cy="547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547985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5863EA2F-7A83-0048-B223-DDF08E0E3EC4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/>
              <a:t>{C</a:t>
            </a:r>
            <a:r>
              <a:rPr lang="en-US" baseline="-25000" dirty="0"/>
              <a:t>2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</a:t>
            </a:r>
          </a:p>
        </p:txBody>
      </p:sp>
    </p:spTree>
    <p:extLst>
      <p:ext uri="{BB962C8B-B14F-4D97-AF65-F5344CB8AC3E}">
        <p14:creationId xmlns:p14="http://schemas.microsoft.com/office/powerpoint/2010/main" val="281264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41983" y="3688913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01971-841D-674F-97C6-E580295DBC77}"/>
              </a:ext>
            </a:extLst>
          </p:cNvPr>
          <p:cNvSpPr/>
          <p:nvPr/>
        </p:nvSpPr>
        <p:spPr>
          <a:xfrm>
            <a:off x="4208878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0974-5ECD-2546-BC0C-D15D28A2CAA2}"/>
              </a:ext>
            </a:extLst>
          </p:cNvPr>
          <p:cNvSpPr/>
          <p:nvPr/>
        </p:nvSpPr>
        <p:spPr>
          <a:xfrm>
            <a:off x="428841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FE4F8F-A5BE-E243-A0DE-EF1FD881A947}"/>
              </a:ext>
            </a:extLst>
          </p:cNvPr>
          <p:cNvSpPr/>
          <p:nvPr/>
        </p:nvSpPr>
        <p:spPr>
          <a:xfrm>
            <a:off x="5397039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EC17A7-50BD-1047-A990-6BB5F302CD92}"/>
              </a:ext>
            </a:extLst>
          </p:cNvPr>
          <p:cNvSpPr/>
          <p:nvPr/>
        </p:nvSpPr>
        <p:spPr>
          <a:xfrm>
            <a:off x="735447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004B1-832D-F64D-BB50-D170D1D5838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558870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305569-7BE3-3448-97D7-E174F73B4D1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667496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096730-95C6-0341-9B36-BDA6FA4B938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624930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2C56C7-ECF7-C541-B5F9-FBB4CA852DCD}"/>
              </a:ext>
            </a:extLst>
          </p:cNvPr>
          <p:cNvCxnSpPr>
            <a:cxnSpLocks/>
          </p:cNvCxnSpPr>
          <p:nvPr/>
        </p:nvCxnSpPr>
        <p:spPr>
          <a:xfrm>
            <a:off x="4558870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CBBA0D2-75C6-E24C-BA22-CDABDF55FB2B}"/>
              </a:ext>
            </a:extLst>
          </p:cNvPr>
          <p:cNvSpPr txBox="1"/>
          <p:nvPr/>
        </p:nvSpPr>
        <p:spPr>
          <a:xfrm>
            <a:off x="6795603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8B019-1627-464B-974D-DB9755A694DE}"/>
              </a:ext>
            </a:extLst>
          </p:cNvPr>
          <p:cNvSpPr txBox="1"/>
          <p:nvPr/>
        </p:nvSpPr>
        <p:spPr>
          <a:xfrm>
            <a:off x="4758266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3BB1B-48CE-E941-8026-62E557FF1FAC}"/>
              </a:ext>
            </a:extLst>
          </p:cNvPr>
          <p:cNvSpPr txBox="1"/>
          <p:nvPr/>
        </p:nvSpPr>
        <p:spPr>
          <a:xfrm>
            <a:off x="5788579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FBF68B-A1B8-C547-80B2-2A23A5225AB5}"/>
              </a:ext>
            </a:extLst>
          </p:cNvPr>
          <p:cNvSpPr/>
          <p:nvPr/>
        </p:nvSpPr>
        <p:spPr>
          <a:xfrm>
            <a:off x="7569802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42AB98-06AA-D64C-AB00-1784F9B0C8BD}"/>
              </a:ext>
            </a:extLst>
          </p:cNvPr>
          <p:cNvSpPr/>
          <p:nvPr/>
        </p:nvSpPr>
        <p:spPr>
          <a:xfrm>
            <a:off x="5609540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346036-AFFC-6641-9F87-18F031FD81EE}"/>
              </a:ext>
            </a:extLst>
          </p:cNvPr>
          <p:cNvSpPr/>
          <p:nvPr/>
        </p:nvSpPr>
        <p:spPr>
          <a:xfrm>
            <a:off x="7563289" y="4541168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51449FF-9F43-184C-8BCF-2D96291F1594}"/>
              </a:ext>
            </a:extLst>
          </p:cNvPr>
          <p:cNvSpPr/>
          <p:nvPr/>
        </p:nvSpPr>
        <p:spPr>
          <a:xfrm>
            <a:off x="5609540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9B19E-6A3E-6E43-A1A1-71CEEBCA565F}"/>
              </a:ext>
            </a:extLst>
          </p:cNvPr>
          <p:cNvSpPr txBox="1"/>
          <p:nvPr/>
        </p:nvSpPr>
        <p:spPr>
          <a:xfrm>
            <a:off x="5788579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A1F78-5C9F-6F4C-BB27-C8DE5CB69A73}"/>
              </a:ext>
            </a:extLst>
          </p:cNvPr>
          <p:cNvCxnSpPr>
            <a:cxnSpLocks/>
          </p:cNvCxnSpPr>
          <p:nvPr/>
        </p:nvCxnSpPr>
        <p:spPr>
          <a:xfrm>
            <a:off x="5667496" y="3965912"/>
            <a:ext cx="137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940132-1974-3D4F-BC65-4604DC06F230}"/>
              </a:ext>
            </a:extLst>
          </p:cNvPr>
          <p:cNvSpPr txBox="1"/>
          <p:nvPr/>
        </p:nvSpPr>
        <p:spPr>
          <a:xfrm>
            <a:off x="6265286" y="3672135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3B75C0-9F9E-7E46-A91B-C79D5928898C}"/>
              </a:ext>
            </a:extLst>
          </p:cNvPr>
          <p:cNvSpPr txBox="1"/>
          <p:nvPr/>
        </p:nvSpPr>
        <p:spPr>
          <a:xfrm>
            <a:off x="7092084" y="4440117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3DEB2D-CA78-E248-BC5E-288F3A5306DE}"/>
              </a:ext>
            </a:extLst>
          </p:cNvPr>
          <p:cNvCxnSpPr>
            <a:cxnSpLocks/>
          </p:cNvCxnSpPr>
          <p:nvPr/>
        </p:nvCxnSpPr>
        <p:spPr>
          <a:xfrm>
            <a:off x="4560730" y="4329979"/>
            <a:ext cx="3064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57C9135-2EAC-AC47-A1D5-45DA47488E95}"/>
              </a:ext>
            </a:extLst>
          </p:cNvPr>
          <p:cNvSpPr txBox="1"/>
          <p:nvPr/>
        </p:nvSpPr>
        <p:spPr>
          <a:xfrm>
            <a:off x="4740889" y="4040750"/>
            <a:ext cx="7005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③Left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956B72F-CD41-F34A-AF4E-0B7F38E5C0A0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956B72F-CD41-F34A-AF4E-0B7F38E5C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5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Table 4">
            <a:extLst>
              <a:ext uri="{FF2B5EF4-FFF2-40B4-BE49-F238E27FC236}">
                <a16:creationId xmlns:a16="http://schemas.microsoft.com/office/drawing/2014/main" id="{14525EA7-6D1F-E041-B27F-F29CE02C7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54266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48153A51-FE82-0D4C-A7C7-CC4CEE358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71381"/>
              </p:ext>
            </p:extLst>
          </p:nvPr>
        </p:nvGraphicFramePr>
        <p:xfrm>
          <a:off x="7039096" y="3733359"/>
          <a:ext cx="518551" cy="48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482672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F8AD9EE7-59CB-B148-9E71-FD1A7E183472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/>
              <a:t>{C</a:t>
            </a:r>
            <a:r>
              <a:rPr lang="en-US" baseline="-25000" dirty="0"/>
              <a:t>2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Gossip}, </a:t>
            </a:r>
            <a:r>
              <a:rPr lang="en-US" dirty="0">
                <a:solidFill>
                  <a:srgbClr val="FF0000"/>
                </a:solidFill>
              </a:rPr>
              <a:t>{C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→C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, Gossip}</a:t>
            </a:r>
          </a:p>
        </p:txBody>
      </p:sp>
    </p:spTree>
    <p:extLst>
      <p:ext uri="{BB962C8B-B14F-4D97-AF65-F5344CB8AC3E}">
        <p14:creationId xmlns:p14="http://schemas.microsoft.com/office/powerpoint/2010/main" val="4270322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41983" y="3688913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01971-841D-674F-97C6-E580295DBC77}"/>
              </a:ext>
            </a:extLst>
          </p:cNvPr>
          <p:cNvSpPr/>
          <p:nvPr/>
        </p:nvSpPr>
        <p:spPr>
          <a:xfrm>
            <a:off x="4208878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0974-5ECD-2546-BC0C-D15D28A2CAA2}"/>
              </a:ext>
            </a:extLst>
          </p:cNvPr>
          <p:cNvSpPr/>
          <p:nvPr/>
        </p:nvSpPr>
        <p:spPr>
          <a:xfrm>
            <a:off x="428841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FE4F8F-A5BE-E243-A0DE-EF1FD881A947}"/>
              </a:ext>
            </a:extLst>
          </p:cNvPr>
          <p:cNvSpPr/>
          <p:nvPr/>
        </p:nvSpPr>
        <p:spPr>
          <a:xfrm>
            <a:off x="5397039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EC17A7-50BD-1047-A990-6BB5F302CD92}"/>
              </a:ext>
            </a:extLst>
          </p:cNvPr>
          <p:cNvSpPr/>
          <p:nvPr/>
        </p:nvSpPr>
        <p:spPr>
          <a:xfrm>
            <a:off x="735447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004B1-832D-F64D-BB50-D170D1D5838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558870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305569-7BE3-3448-97D7-E174F73B4D1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667496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096730-95C6-0341-9B36-BDA6FA4B938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624930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2C56C7-ECF7-C541-B5F9-FBB4CA852DCD}"/>
              </a:ext>
            </a:extLst>
          </p:cNvPr>
          <p:cNvCxnSpPr>
            <a:cxnSpLocks/>
          </p:cNvCxnSpPr>
          <p:nvPr/>
        </p:nvCxnSpPr>
        <p:spPr>
          <a:xfrm>
            <a:off x="4558870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CBBA0D2-75C6-E24C-BA22-CDABDF55FB2B}"/>
              </a:ext>
            </a:extLst>
          </p:cNvPr>
          <p:cNvSpPr txBox="1"/>
          <p:nvPr/>
        </p:nvSpPr>
        <p:spPr>
          <a:xfrm>
            <a:off x="6795603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8B019-1627-464B-974D-DB9755A694DE}"/>
              </a:ext>
            </a:extLst>
          </p:cNvPr>
          <p:cNvSpPr txBox="1"/>
          <p:nvPr/>
        </p:nvSpPr>
        <p:spPr>
          <a:xfrm>
            <a:off x="4758266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3BB1B-48CE-E941-8026-62E557FF1FAC}"/>
              </a:ext>
            </a:extLst>
          </p:cNvPr>
          <p:cNvSpPr txBox="1"/>
          <p:nvPr/>
        </p:nvSpPr>
        <p:spPr>
          <a:xfrm>
            <a:off x="5788579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FBF68B-A1B8-C547-80B2-2A23A5225AB5}"/>
              </a:ext>
            </a:extLst>
          </p:cNvPr>
          <p:cNvSpPr/>
          <p:nvPr/>
        </p:nvSpPr>
        <p:spPr>
          <a:xfrm>
            <a:off x="7569802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42AB98-06AA-D64C-AB00-1784F9B0C8BD}"/>
              </a:ext>
            </a:extLst>
          </p:cNvPr>
          <p:cNvSpPr/>
          <p:nvPr/>
        </p:nvSpPr>
        <p:spPr>
          <a:xfrm>
            <a:off x="5609540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346036-AFFC-6641-9F87-18F031FD81EE}"/>
              </a:ext>
            </a:extLst>
          </p:cNvPr>
          <p:cNvSpPr/>
          <p:nvPr/>
        </p:nvSpPr>
        <p:spPr>
          <a:xfrm>
            <a:off x="7563289" y="4541168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51449FF-9F43-184C-8BCF-2D96291F1594}"/>
              </a:ext>
            </a:extLst>
          </p:cNvPr>
          <p:cNvSpPr/>
          <p:nvPr/>
        </p:nvSpPr>
        <p:spPr>
          <a:xfrm>
            <a:off x="5609540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9B19E-6A3E-6E43-A1A1-71CEEBCA565F}"/>
              </a:ext>
            </a:extLst>
          </p:cNvPr>
          <p:cNvSpPr txBox="1"/>
          <p:nvPr/>
        </p:nvSpPr>
        <p:spPr>
          <a:xfrm>
            <a:off x="5788579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A1F78-5C9F-6F4C-BB27-C8DE5CB69A73}"/>
              </a:ext>
            </a:extLst>
          </p:cNvPr>
          <p:cNvCxnSpPr>
            <a:cxnSpLocks/>
          </p:cNvCxnSpPr>
          <p:nvPr/>
        </p:nvCxnSpPr>
        <p:spPr>
          <a:xfrm>
            <a:off x="5667496" y="3965912"/>
            <a:ext cx="137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940132-1974-3D4F-BC65-4604DC06F230}"/>
              </a:ext>
            </a:extLst>
          </p:cNvPr>
          <p:cNvSpPr txBox="1"/>
          <p:nvPr/>
        </p:nvSpPr>
        <p:spPr>
          <a:xfrm>
            <a:off x="6265286" y="3672135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3B75C0-9F9E-7E46-A91B-C79D5928898C}"/>
              </a:ext>
            </a:extLst>
          </p:cNvPr>
          <p:cNvSpPr txBox="1"/>
          <p:nvPr/>
        </p:nvSpPr>
        <p:spPr>
          <a:xfrm>
            <a:off x="7092084" y="4440117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3DEB2D-CA78-E248-BC5E-288F3A5306DE}"/>
              </a:ext>
            </a:extLst>
          </p:cNvPr>
          <p:cNvCxnSpPr>
            <a:cxnSpLocks/>
          </p:cNvCxnSpPr>
          <p:nvPr/>
        </p:nvCxnSpPr>
        <p:spPr>
          <a:xfrm>
            <a:off x="4560730" y="4329979"/>
            <a:ext cx="3064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57C9135-2EAC-AC47-A1D5-45DA47488E95}"/>
              </a:ext>
            </a:extLst>
          </p:cNvPr>
          <p:cNvSpPr txBox="1"/>
          <p:nvPr/>
        </p:nvSpPr>
        <p:spPr>
          <a:xfrm>
            <a:off x="4760125" y="4040750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③Left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C76B46-D988-6945-972A-A6B753B9C690}"/>
              </a:ext>
            </a:extLst>
          </p:cNvPr>
          <p:cNvSpPr/>
          <p:nvPr/>
        </p:nvSpPr>
        <p:spPr>
          <a:xfrm>
            <a:off x="7980920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45572A-F020-174B-982F-2D3DA153A459}"/>
              </a:ext>
            </a:extLst>
          </p:cNvPr>
          <p:cNvSpPr/>
          <p:nvPr/>
        </p:nvSpPr>
        <p:spPr>
          <a:xfrm>
            <a:off x="805964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8B0C57-7237-FC44-828A-5ED7EE9D58D0}"/>
              </a:ext>
            </a:extLst>
          </p:cNvPr>
          <p:cNvSpPr/>
          <p:nvPr/>
        </p:nvSpPr>
        <p:spPr>
          <a:xfrm>
            <a:off x="916827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F54098-6A1A-5247-9896-A9E690DE7693}"/>
              </a:ext>
            </a:extLst>
          </p:cNvPr>
          <p:cNvSpPr/>
          <p:nvPr/>
        </p:nvSpPr>
        <p:spPr>
          <a:xfrm>
            <a:off x="1112570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58FB4F-D54A-B14C-A298-0FD2F278D54E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8330102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BF99CDA-DBA7-7A43-9847-206E69DCA874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9438728" y="3014488"/>
            <a:ext cx="0" cy="237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FBDF72-F50A-1649-B243-C6AFD48E13E0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11396162" y="3014488"/>
            <a:ext cx="0" cy="237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51B0E5-5650-E746-BF46-89AC099DD048}"/>
              </a:ext>
            </a:extLst>
          </p:cNvPr>
          <p:cNvCxnSpPr>
            <a:cxnSpLocks/>
          </p:cNvCxnSpPr>
          <p:nvPr/>
        </p:nvCxnSpPr>
        <p:spPr>
          <a:xfrm>
            <a:off x="833010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0D3DA81-9011-E340-AFDD-7672ED77833A}"/>
              </a:ext>
            </a:extLst>
          </p:cNvPr>
          <p:cNvSpPr txBox="1"/>
          <p:nvPr/>
        </p:nvSpPr>
        <p:spPr>
          <a:xfrm>
            <a:off x="1056683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CE5F65-8582-C34E-BD00-800C00134207}"/>
              </a:ext>
            </a:extLst>
          </p:cNvPr>
          <p:cNvSpPr txBox="1"/>
          <p:nvPr/>
        </p:nvSpPr>
        <p:spPr>
          <a:xfrm>
            <a:off x="852949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91C1C0-53C8-F048-9AE5-1C8682744FAB}"/>
              </a:ext>
            </a:extLst>
          </p:cNvPr>
          <p:cNvSpPr txBox="1"/>
          <p:nvPr/>
        </p:nvSpPr>
        <p:spPr>
          <a:xfrm>
            <a:off x="955981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CFB353-EF2D-994E-9CEC-9A53D4F6538B}"/>
              </a:ext>
            </a:extLst>
          </p:cNvPr>
          <p:cNvSpPr/>
          <p:nvPr/>
        </p:nvSpPr>
        <p:spPr>
          <a:xfrm>
            <a:off x="1134103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B591928-BF73-0947-AEAA-252DC6337EFD}"/>
              </a:ext>
            </a:extLst>
          </p:cNvPr>
          <p:cNvSpPr/>
          <p:nvPr/>
        </p:nvSpPr>
        <p:spPr>
          <a:xfrm>
            <a:off x="938077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8550CE9-3AC8-DF49-8024-43CFA06C6C75}"/>
              </a:ext>
            </a:extLst>
          </p:cNvPr>
          <p:cNvSpPr/>
          <p:nvPr/>
        </p:nvSpPr>
        <p:spPr>
          <a:xfrm>
            <a:off x="938077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21F15E-3C23-2C42-A573-167AF5CD88A4}"/>
              </a:ext>
            </a:extLst>
          </p:cNvPr>
          <p:cNvSpPr txBox="1"/>
          <p:nvPr/>
        </p:nvSpPr>
        <p:spPr>
          <a:xfrm>
            <a:off x="955981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CE84AF-BA89-0146-89BD-1DA39A3760A1}"/>
              </a:ext>
            </a:extLst>
          </p:cNvPr>
          <p:cNvCxnSpPr>
            <a:cxnSpLocks/>
          </p:cNvCxnSpPr>
          <p:nvPr/>
        </p:nvCxnSpPr>
        <p:spPr>
          <a:xfrm>
            <a:off x="9438728" y="3965912"/>
            <a:ext cx="164592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3139C52-E955-B149-B747-5EA742C11D27}"/>
              </a:ext>
            </a:extLst>
          </p:cNvPr>
          <p:cNvSpPr txBox="1"/>
          <p:nvPr/>
        </p:nvSpPr>
        <p:spPr>
          <a:xfrm>
            <a:off x="10010142" y="3672135"/>
            <a:ext cx="9185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②N*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B5DFB3-0C1A-C04C-838E-A9E4840BACE1}"/>
              </a:ext>
            </a:extLst>
          </p:cNvPr>
          <p:cNvCxnSpPr>
            <a:cxnSpLocks/>
          </p:cNvCxnSpPr>
          <p:nvPr/>
        </p:nvCxnSpPr>
        <p:spPr>
          <a:xfrm>
            <a:off x="8331962" y="4321188"/>
            <a:ext cx="27432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1F5B67F-DB86-554F-A130-8FDE80363AB6}"/>
              </a:ext>
            </a:extLst>
          </p:cNvPr>
          <p:cNvSpPr txBox="1"/>
          <p:nvPr/>
        </p:nvSpPr>
        <p:spPr>
          <a:xfrm>
            <a:off x="8403117" y="4031959"/>
            <a:ext cx="9185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③N*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9DD98B9-493B-2743-BB81-9FAE2CB6A830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9DD98B9-493B-2743-BB81-9FAE2CB6A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5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" name="Table 4">
            <a:extLst>
              <a:ext uri="{FF2B5EF4-FFF2-40B4-BE49-F238E27FC236}">
                <a16:creationId xmlns:a16="http://schemas.microsoft.com/office/drawing/2014/main" id="{E84A4F7C-2C83-BB47-94E4-18BEF8B15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64485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71" name="Table 4">
            <a:extLst>
              <a:ext uri="{FF2B5EF4-FFF2-40B4-BE49-F238E27FC236}">
                <a16:creationId xmlns:a16="http://schemas.microsoft.com/office/drawing/2014/main" id="{B79E3957-B106-8741-A654-05B227660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10140"/>
              </p:ext>
            </p:extLst>
          </p:nvPr>
        </p:nvGraphicFramePr>
        <p:xfrm>
          <a:off x="7039096" y="3733359"/>
          <a:ext cx="518551" cy="48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482672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72" name="Table 4">
            <a:extLst>
              <a:ext uri="{FF2B5EF4-FFF2-40B4-BE49-F238E27FC236}">
                <a16:creationId xmlns:a16="http://schemas.microsoft.com/office/drawing/2014/main" id="{087821AD-FF1B-AB4C-A4FF-0ADA637E5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8364"/>
              </p:ext>
            </p:extLst>
          </p:nvPr>
        </p:nvGraphicFramePr>
        <p:xfrm>
          <a:off x="11084648" y="3716186"/>
          <a:ext cx="283950" cy="134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50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349796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3A06DEB5-A1E2-E84D-B86C-79E4DED60586}"/>
              </a:ext>
            </a:extLst>
          </p:cNvPr>
          <p:cNvSpPr txBox="1"/>
          <p:nvPr/>
        </p:nvSpPr>
        <p:spPr>
          <a:xfrm>
            <a:off x="9559812" y="4450852"/>
            <a:ext cx="4215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④∅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25405B3-C293-EF4D-B07F-1568DAFCD709}"/>
              </a:ext>
            </a:extLst>
          </p:cNvPr>
          <p:cNvSpPr/>
          <p:nvPr/>
        </p:nvSpPr>
        <p:spPr>
          <a:xfrm>
            <a:off x="9380773" y="453139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C87D119-3160-4E46-9897-EF7034F3DDCD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/>
              <a:t>{C</a:t>
            </a:r>
            <a:r>
              <a:rPr lang="en-US" baseline="-25000" dirty="0"/>
              <a:t>2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Gossip}, {C</a:t>
            </a:r>
            <a:r>
              <a:rPr lang="en-US" baseline="-25000" dirty="0"/>
              <a:t>1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</a:t>
            </a:r>
          </a:p>
        </p:txBody>
      </p:sp>
    </p:spTree>
    <p:extLst>
      <p:ext uri="{BB962C8B-B14F-4D97-AF65-F5344CB8AC3E}">
        <p14:creationId xmlns:p14="http://schemas.microsoft.com/office/powerpoint/2010/main" val="41326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41983" y="3688913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01971-841D-674F-97C6-E580295DBC77}"/>
              </a:ext>
            </a:extLst>
          </p:cNvPr>
          <p:cNvSpPr/>
          <p:nvPr/>
        </p:nvSpPr>
        <p:spPr>
          <a:xfrm>
            <a:off x="4208878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0974-5ECD-2546-BC0C-D15D28A2CAA2}"/>
              </a:ext>
            </a:extLst>
          </p:cNvPr>
          <p:cNvSpPr/>
          <p:nvPr/>
        </p:nvSpPr>
        <p:spPr>
          <a:xfrm>
            <a:off x="428841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FE4F8F-A5BE-E243-A0DE-EF1FD881A947}"/>
              </a:ext>
            </a:extLst>
          </p:cNvPr>
          <p:cNvSpPr/>
          <p:nvPr/>
        </p:nvSpPr>
        <p:spPr>
          <a:xfrm>
            <a:off x="5397039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EC17A7-50BD-1047-A990-6BB5F302CD92}"/>
              </a:ext>
            </a:extLst>
          </p:cNvPr>
          <p:cNvSpPr/>
          <p:nvPr/>
        </p:nvSpPr>
        <p:spPr>
          <a:xfrm>
            <a:off x="735447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004B1-832D-F64D-BB50-D170D1D5838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558870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305569-7BE3-3448-97D7-E174F73B4D1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667496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096730-95C6-0341-9B36-BDA6FA4B938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624930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2C56C7-ECF7-C541-B5F9-FBB4CA852DCD}"/>
              </a:ext>
            </a:extLst>
          </p:cNvPr>
          <p:cNvCxnSpPr>
            <a:cxnSpLocks/>
          </p:cNvCxnSpPr>
          <p:nvPr/>
        </p:nvCxnSpPr>
        <p:spPr>
          <a:xfrm>
            <a:off x="4558870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CBBA0D2-75C6-E24C-BA22-CDABDF55FB2B}"/>
              </a:ext>
            </a:extLst>
          </p:cNvPr>
          <p:cNvSpPr txBox="1"/>
          <p:nvPr/>
        </p:nvSpPr>
        <p:spPr>
          <a:xfrm>
            <a:off x="6795603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8B019-1627-464B-974D-DB9755A694DE}"/>
              </a:ext>
            </a:extLst>
          </p:cNvPr>
          <p:cNvSpPr txBox="1"/>
          <p:nvPr/>
        </p:nvSpPr>
        <p:spPr>
          <a:xfrm>
            <a:off x="4758266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3BB1B-48CE-E941-8026-62E557FF1FAC}"/>
              </a:ext>
            </a:extLst>
          </p:cNvPr>
          <p:cNvSpPr txBox="1"/>
          <p:nvPr/>
        </p:nvSpPr>
        <p:spPr>
          <a:xfrm>
            <a:off x="5788579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FBF68B-A1B8-C547-80B2-2A23A5225AB5}"/>
              </a:ext>
            </a:extLst>
          </p:cNvPr>
          <p:cNvSpPr/>
          <p:nvPr/>
        </p:nvSpPr>
        <p:spPr>
          <a:xfrm>
            <a:off x="7569802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42AB98-06AA-D64C-AB00-1784F9B0C8BD}"/>
              </a:ext>
            </a:extLst>
          </p:cNvPr>
          <p:cNvSpPr/>
          <p:nvPr/>
        </p:nvSpPr>
        <p:spPr>
          <a:xfrm>
            <a:off x="5609540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346036-AFFC-6641-9F87-18F031FD81EE}"/>
              </a:ext>
            </a:extLst>
          </p:cNvPr>
          <p:cNvSpPr/>
          <p:nvPr/>
        </p:nvSpPr>
        <p:spPr>
          <a:xfrm>
            <a:off x="7563289" y="4541168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51449FF-9F43-184C-8BCF-2D96291F1594}"/>
              </a:ext>
            </a:extLst>
          </p:cNvPr>
          <p:cNvSpPr/>
          <p:nvPr/>
        </p:nvSpPr>
        <p:spPr>
          <a:xfrm>
            <a:off x="5609540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9B19E-6A3E-6E43-A1A1-71CEEBCA565F}"/>
              </a:ext>
            </a:extLst>
          </p:cNvPr>
          <p:cNvSpPr txBox="1"/>
          <p:nvPr/>
        </p:nvSpPr>
        <p:spPr>
          <a:xfrm>
            <a:off x="5788579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A1F78-5C9F-6F4C-BB27-C8DE5CB69A73}"/>
              </a:ext>
            </a:extLst>
          </p:cNvPr>
          <p:cNvCxnSpPr>
            <a:cxnSpLocks/>
          </p:cNvCxnSpPr>
          <p:nvPr/>
        </p:nvCxnSpPr>
        <p:spPr>
          <a:xfrm>
            <a:off x="5667496" y="3965912"/>
            <a:ext cx="137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940132-1974-3D4F-BC65-4604DC06F230}"/>
              </a:ext>
            </a:extLst>
          </p:cNvPr>
          <p:cNvSpPr txBox="1"/>
          <p:nvPr/>
        </p:nvSpPr>
        <p:spPr>
          <a:xfrm>
            <a:off x="6265286" y="3672135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3B75C0-9F9E-7E46-A91B-C79D5928898C}"/>
              </a:ext>
            </a:extLst>
          </p:cNvPr>
          <p:cNvSpPr txBox="1"/>
          <p:nvPr/>
        </p:nvSpPr>
        <p:spPr>
          <a:xfrm>
            <a:off x="7092084" y="4440117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3DEB2D-CA78-E248-BC5E-288F3A5306DE}"/>
              </a:ext>
            </a:extLst>
          </p:cNvPr>
          <p:cNvCxnSpPr>
            <a:cxnSpLocks/>
          </p:cNvCxnSpPr>
          <p:nvPr/>
        </p:nvCxnSpPr>
        <p:spPr>
          <a:xfrm>
            <a:off x="4560730" y="4329979"/>
            <a:ext cx="3064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57C9135-2EAC-AC47-A1D5-45DA47488E95}"/>
              </a:ext>
            </a:extLst>
          </p:cNvPr>
          <p:cNvSpPr txBox="1"/>
          <p:nvPr/>
        </p:nvSpPr>
        <p:spPr>
          <a:xfrm>
            <a:off x="4760125" y="4040750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③Left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C76B46-D988-6945-972A-A6B753B9C690}"/>
              </a:ext>
            </a:extLst>
          </p:cNvPr>
          <p:cNvSpPr/>
          <p:nvPr/>
        </p:nvSpPr>
        <p:spPr>
          <a:xfrm>
            <a:off x="7980920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45572A-F020-174B-982F-2D3DA153A459}"/>
              </a:ext>
            </a:extLst>
          </p:cNvPr>
          <p:cNvSpPr/>
          <p:nvPr/>
        </p:nvSpPr>
        <p:spPr>
          <a:xfrm>
            <a:off x="805964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8B0C57-7237-FC44-828A-5ED7EE9D58D0}"/>
              </a:ext>
            </a:extLst>
          </p:cNvPr>
          <p:cNvSpPr/>
          <p:nvPr/>
        </p:nvSpPr>
        <p:spPr>
          <a:xfrm>
            <a:off x="916827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F54098-6A1A-5247-9896-A9E690DE7693}"/>
              </a:ext>
            </a:extLst>
          </p:cNvPr>
          <p:cNvSpPr/>
          <p:nvPr/>
        </p:nvSpPr>
        <p:spPr>
          <a:xfrm>
            <a:off x="1112570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58FB4F-D54A-B14C-A298-0FD2F278D54E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8330102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BF99CDA-DBA7-7A43-9847-206E69DCA874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9438728" y="3014488"/>
            <a:ext cx="0" cy="237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FBDF72-F50A-1649-B243-C6AFD48E13E0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11396162" y="3014488"/>
            <a:ext cx="0" cy="237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51B0E5-5650-E746-BF46-89AC099DD048}"/>
              </a:ext>
            </a:extLst>
          </p:cNvPr>
          <p:cNvCxnSpPr>
            <a:cxnSpLocks/>
          </p:cNvCxnSpPr>
          <p:nvPr/>
        </p:nvCxnSpPr>
        <p:spPr>
          <a:xfrm>
            <a:off x="833010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0D3DA81-9011-E340-AFDD-7672ED77833A}"/>
              </a:ext>
            </a:extLst>
          </p:cNvPr>
          <p:cNvSpPr txBox="1"/>
          <p:nvPr/>
        </p:nvSpPr>
        <p:spPr>
          <a:xfrm>
            <a:off x="1056683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CE5F65-8582-C34E-BD00-800C00134207}"/>
              </a:ext>
            </a:extLst>
          </p:cNvPr>
          <p:cNvSpPr txBox="1"/>
          <p:nvPr/>
        </p:nvSpPr>
        <p:spPr>
          <a:xfrm>
            <a:off x="852949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91C1C0-53C8-F048-9AE5-1C8682744FAB}"/>
              </a:ext>
            </a:extLst>
          </p:cNvPr>
          <p:cNvSpPr txBox="1"/>
          <p:nvPr/>
        </p:nvSpPr>
        <p:spPr>
          <a:xfrm>
            <a:off x="955981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CFB353-EF2D-994E-9CEC-9A53D4F6538B}"/>
              </a:ext>
            </a:extLst>
          </p:cNvPr>
          <p:cNvSpPr/>
          <p:nvPr/>
        </p:nvSpPr>
        <p:spPr>
          <a:xfrm>
            <a:off x="1134103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B591928-BF73-0947-AEAA-252DC6337EFD}"/>
              </a:ext>
            </a:extLst>
          </p:cNvPr>
          <p:cNvSpPr/>
          <p:nvPr/>
        </p:nvSpPr>
        <p:spPr>
          <a:xfrm>
            <a:off x="938077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8550CE9-3AC8-DF49-8024-43CFA06C6C75}"/>
              </a:ext>
            </a:extLst>
          </p:cNvPr>
          <p:cNvSpPr/>
          <p:nvPr/>
        </p:nvSpPr>
        <p:spPr>
          <a:xfrm>
            <a:off x="938077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21F15E-3C23-2C42-A573-167AF5CD88A4}"/>
              </a:ext>
            </a:extLst>
          </p:cNvPr>
          <p:cNvSpPr txBox="1"/>
          <p:nvPr/>
        </p:nvSpPr>
        <p:spPr>
          <a:xfrm>
            <a:off x="955981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CE84AF-BA89-0146-89BD-1DA39A3760A1}"/>
              </a:ext>
            </a:extLst>
          </p:cNvPr>
          <p:cNvCxnSpPr>
            <a:cxnSpLocks/>
          </p:cNvCxnSpPr>
          <p:nvPr/>
        </p:nvCxnSpPr>
        <p:spPr>
          <a:xfrm>
            <a:off x="9438728" y="3965912"/>
            <a:ext cx="164592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3139C52-E955-B149-B747-5EA742C11D27}"/>
              </a:ext>
            </a:extLst>
          </p:cNvPr>
          <p:cNvSpPr txBox="1"/>
          <p:nvPr/>
        </p:nvSpPr>
        <p:spPr>
          <a:xfrm>
            <a:off x="10010142" y="3672135"/>
            <a:ext cx="9185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②N*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B5DFB3-0C1A-C04C-838E-A9E4840BACE1}"/>
              </a:ext>
            </a:extLst>
          </p:cNvPr>
          <p:cNvCxnSpPr>
            <a:cxnSpLocks/>
          </p:cNvCxnSpPr>
          <p:nvPr/>
        </p:nvCxnSpPr>
        <p:spPr>
          <a:xfrm>
            <a:off x="8331962" y="4321188"/>
            <a:ext cx="27432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1F5B67F-DB86-554F-A130-8FDE80363AB6}"/>
              </a:ext>
            </a:extLst>
          </p:cNvPr>
          <p:cNvSpPr txBox="1"/>
          <p:nvPr/>
        </p:nvSpPr>
        <p:spPr>
          <a:xfrm>
            <a:off x="8403117" y="4031959"/>
            <a:ext cx="9185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③N*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F58371-8270-754F-8DB0-D12CF67ADE32}"/>
              </a:ext>
            </a:extLst>
          </p:cNvPr>
          <p:cNvSpPr txBox="1"/>
          <p:nvPr/>
        </p:nvSpPr>
        <p:spPr>
          <a:xfrm>
            <a:off x="9559812" y="4450852"/>
            <a:ext cx="4215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④∅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0C93C3A-BFB9-CB4A-8CC5-3BC484C68D2A}"/>
              </a:ext>
            </a:extLst>
          </p:cNvPr>
          <p:cNvSpPr/>
          <p:nvPr/>
        </p:nvSpPr>
        <p:spPr>
          <a:xfrm>
            <a:off x="9380773" y="453139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784CB4-B054-A540-BE51-5524224E8B95}"/>
              </a:ext>
            </a:extLst>
          </p:cNvPr>
          <p:cNvCxnSpPr>
            <a:cxnSpLocks/>
          </p:cNvCxnSpPr>
          <p:nvPr/>
        </p:nvCxnSpPr>
        <p:spPr>
          <a:xfrm flipH="1">
            <a:off x="9430484" y="5058783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93F68CB-8FF5-B54C-94FF-AA7F65348CFA}"/>
              </a:ext>
            </a:extLst>
          </p:cNvPr>
          <p:cNvSpPr txBox="1"/>
          <p:nvPr/>
        </p:nvSpPr>
        <p:spPr>
          <a:xfrm>
            <a:off x="9974004" y="4759084"/>
            <a:ext cx="10211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⑤Normal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99DD22C-81B7-D140-A74E-B0FB553BB992}"/>
              </a:ext>
            </a:extLst>
          </p:cNvPr>
          <p:cNvSpPr/>
          <p:nvPr/>
        </p:nvSpPr>
        <p:spPr>
          <a:xfrm>
            <a:off x="9380772" y="5177343"/>
            <a:ext cx="115910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1399C3C-B5C0-5F41-B096-A859B8D79BDD}"/>
              </a:ext>
            </a:extLst>
          </p:cNvPr>
          <p:cNvSpPr txBox="1"/>
          <p:nvPr/>
        </p:nvSpPr>
        <p:spPr>
          <a:xfrm>
            <a:off x="9559811" y="5086800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1DED744-5142-3841-8092-1D317CD24A72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1DED744-5142-3841-8092-1D317CD24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6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4">
            <a:extLst>
              <a:ext uri="{FF2B5EF4-FFF2-40B4-BE49-F238E27FC236}">
                <a16:creationId xmlns:a16="http://schemas.microsoft.com/office/drawing/2014/main" id="{0623924A-87F7-E342-8DEC-7B0ACC202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48372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77" name="Table 4">
            <a:extLst>
              <a:ext uri="{FF2B5EF4-FFF2-40B4-BE49-F238E27FC236}">
                <a16:creationId xmlns:a16="http://schemas.microsoft.com/office/drawing/2014/main" id="{3A7399A4-C6AC-5245-837A-81461B29B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31862"/>
              </p:ext>
            </p:extLst>
          </p:nvPr>
        </p:nvGraphicFramePr>
        <p:xfrm>
          <a:off x="7039096" y="3733359"/>
          <a:ext cx="518551" cy="48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482672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78" name="Table 4">
            <a:extLst>
              <a:ext uri="{FF2B5EF4-FFF2-40B4-BE49-F238E27FC236}">
                <a16:creationId xmlns:a16="http://schemas.microsoft.com/office/drawing/2014/main" id="{AFC3F02E-FEFB-9641-A5E3-BA5B7C3DC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07201"/>
              </p:ext>
            </p:extLst>
          </p:nvPr>
        </p:nvGraphicFramePr>
        <p:xfrm>
          <a:off x="11084648" y="3716185"/>
          <a:ext cx="283950" cy="127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50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25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927EC9-C488-3E40-9F55-779CF6AE09AB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/>
              <a:t>{C</a:t>
            </a:r>
            <a:r>
              <a:rPr lang="en-US" baseline="-25000" dirty="0"/>
              <a:t>2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Gossip}, {C</a:t>
            </a:r>
            <a:r>
              <a:rPr lang="en-US" baseline="-25000" dirty="0"/>
              <a:t>1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Gossip}, </a:t>
            </a:r>
            <a:r>
              <a:rPr lang="en-US" dirty="0">
                <a:solidFill>
                  <a:srgbClr val="FF0000"/>
                </a:solidFill>
              </a:rPr>
              <a:t>{C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→C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Gossip}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264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8647FD-7A5F-8B47-8474-309345177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76687-EDD3-D548-BE45-C76943C0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0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300F-D874-C244-A115-65909C06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partitions are inevitable in the cloud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3AB7C-00C3-2646-83D9-40BEB729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99BE2D-5EBC-5141-A667-B0365E9C8A03}"/>
              </a:ext>
            </a:extLst>
          </p:cNvPr>
          <p:cNvSpPr txBox="1"/>
          <p:nvPr/>
        </p:nvSpPr>
        <p:spPr>
          <a:xfrm>
            <a:off x="1236843" y="4303961"/>
            <a:ext cx="9718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“..., in production networks, network-partitioning faults occur as frequently as </a:t>
            </a:r>
            <a:r>
              <a:rPr lang="en-US" sz="28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once a week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...”</a:t>
            </a:r>
          </a:p>
          <a:p>
            <a:pPr marL="0" indent="0" algn="r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 [OSDI’18] An Analysis of Network-Partitioning Failures in Cloud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FB580-E388-A14D-92E3-C704E632E0C3}"/>
              </a:ext>
            </a:extLst>
          </p:cNvPr>
          <p:cNvSpPr txBox="1"/>
          <p:nvPr/>
        </p:nvSpPr>
        <p:spPr>
          <a:xfrm>
            <a:off x="0" y="6243638"/>
            <a:ext cx="724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sources: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[switch] https://imgbin.com/png/y4kQzj5f/network-switch-computer-icons-computer-network-ethernet-png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[cable] https://imgbin.com/png/RABwrggD/computer-icons-network-cables-electrical-cable-png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DA2B09-F5D6-E84E-BFC3-0433AE6E3E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527" y1="50394" x2="22527" y2="50394"/>
                        <a14:foregroundMark x1="37637" y1="51772" x2="37637" y2="51772"/>
                        <a14:foregroundMark x1="53159" y1="51575" x2="53159" y2="51575"/>
                        <a14:foregroundMark x1="69780" y1="51378" x2="69780" y2="51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6" y="1642194"/>
            <a:ext cx="2103120" cy="1467562"/>
          </a:xfrm>
          <a:prstGeom prst="rect">
            <a:avLst/>
          </a:prstGeom>
        </p:spPr>
      </p:pic>
      <p:pic>
        <p:nvPicPr>
          <p:cNvPr id="14" name="Graphic 13" descr="Lightning bolt">
            <a:extLst>
              <a:ext uri="{FF2B5EF4-FFF2-40B4-BE49-F238E27FC236}">
                <a16:creationId xmlns:a16="http://schemas.microsoft.com/office/drawing/2014/main" id="{14296BFF-F2E7-6343-B1E7-24B673593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74018">
            <a:off x="1821522" y="1668901"/>
            <a:ext cx="933765" cy="14141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9810D7-D3A4-5B4A-94B1-D50C4AE02E7F}"/>
              </a:ext>
            </a:extLst>
          </p:cNvPr>
          <p:cNvSpPr txBox="1"/>
          <p:nvPr/>
        </p:nvSpPr>
        <p:spPr>
          <a:xfrm>
            <a:off x="1529223" y="319179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switch failure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2F9FE8E-55A4-9645-AA5D-A1D309C2BDA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15" b="96133" l="2473" r="97665">
                        <a14:foregroundMark x1="4121" y1="7873" x2="4121" y2="7873"/>
                        <a14:foregroundMark x1="21291" y1="11050" x2="21291" y2="11050"/>
                        <a14:foregroundMark x1="3846" y1="3867" x2="3846" y2="3867"/>
                        <a14:foregroundMark x1="9341" y1="19751" x2="9341" y2="19751"/>
                        <a14:foregroundMark x1="16071" y1="19337" x2="16071" y2="19337"/>
                        <a14:foregroundMark x1="20604" y1="3453" x2="20604" y2="3453"/>
                        <a14:foregroundMark x1="24313" y1="34945" x2="24313" y2="34945"/>
                        <a14:foregroundMark x1="28984" y1="35359" x2="28984" y2="35359"/>
                        <a14:foregroundMark x1="14835" y1="29144" x2="14835" y2="29144"/>
                        <a14:foregroundMark x1="18681" y1="33702" x2="18681" y2="33702"/>
                        <a14:foregroundMark x1="33242" y1="36050" x2="33242" y2="36050"/>
                        <a14:foregroundMark x1="41484" y1="34392" x2="41484" y2="34392"/>
                        <a14:foregroundMark x1="51923" y1="31906" x2="51923" y2="31906"/>
                        <a14:foregroundMark x1="59066" y1="30801" x2="59066" y2="30801"/>
                        <a14:foregroundMark x1="70055" y1="34254" x2="70055" y2="34254"/>
                        <a14:foregroundMark x1="71978" y1="37845" x2="71978" y2="37845"/>
                        <a14:foregroundMark x1="73214" y1="41851" x2="73214" y2="41851"/>
                        <a14:foregroundMark x1="63736" y1="30663" x2="63736" y2="30663"/>
                        <a14:foregroundMark x1="65797" y1="31492" x2="65797" y2="31492"/>
                        <a14:foregroundMark x1="67995" y1="32873" x2="67995" y2="32873"/>
                        <a14:foregroundMark x1="72527" y1="47238" x2="72527" y2="47238"/>
                        <a14:foregroundMark x1="71566" y1="50829" x2="71566" y2="50829"/>
                        <a14:foregroundMark x1="67720" y1="55110" x2="67720" y2="55110"/>
                        <a14:foregroundMark x1="61401" y1="56630" x2="61401" y2="56630"/>
                        <a14:foregroundMark x1="45879" y1="57597" x2="45879" y2="57597"/>
                        <a14:foregroundMark x1="50000" y1="58425" x2="50000" y2="58425"/>
                        <a14:foregroundMark x1="35165" y1="58702" x2="35165" y2="58702"/>
                        <a14:foregroundMark x1="19505" y1="59254" x2="19505" y2="59254"/>
                        <a14:foregroundMark x1="29258" y1="58564" x2="29258" y2="58564"/>
                        <a14:foregroundMark x1="20055" y1="58425" x2="20055" y2="58425"/>
                        <a14:foregroundMark x1="8104" y1="60221" x2="8104" y2="60221"/>
                        <a14:foregroundMark x1="2473" y1="69475" x2="2473" y2="69475"/>
                        <a14:foregroundMark x1="70742" y1="94613" x2="70742" y2="94613"/>
                        <a14:foregroundMark x1="81731" y1="95304" x2="81731" y2="95304"/>
                        <a14:foregroundMark x1="89286" y1="96133" x2="89286" y2="96133"/>
                        <a14:foregroundMark x1="92308" y1="89779" x2="92308" y2="89779"/>
                        <a14:foregroundMark x1="97665" y1="89503" x2="97665" y2="89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9" y="1689783"/>
            <a:ext cx="1391959" cy="1384311"/>
          </a:xfrm>
          <a:prstGeom prst="rect">
            <a:avLst/>
          </a:prstGeom>
        </p:spPr>
      </p:pic>
      <p:pic>
        <p:nvPicPr>
          <p:cNvPr id="17" name="Graphic 16" descr="Lightning bolt">
            <a:extLst>
              <a:ext uri="{FF2B5EF4-FFF2-40B4-BE49-F238E27FC236}">
                <a16:creationId xmlns:a16="http://schemas.microsoft.com/office/drawing/2014/main" id="{919C9D52-DDBA-7A41-8861-3F8896E0D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74018">
            <a:off x="5629115" y="1668900"/>
            <a:ext cx="933765" cy="14141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E0BBE6-4184-2C41-94AD-C27A125C8D42}"/>
              </a:ext>
            </a:extLst>
          </p:cNvPr>
          <p:cNvSpPr txBox="1"/>
          <p:nvPr/>
        </p:nvSpPr>
        <p:spPr>
          <a:xfrm>
            <a:off x="5343228" y="319179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power failure</a:t>
            </a:r>
          </a:p>
        </p:txBody>
      </p:sp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A536887D-01AF-5747-9E03-6432855E45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217790" y="1696138"/>
            <a:ext cx="1371600" cy="1371600"/>
          </a:xfrm>
          <a:prstGeom prst="rect">
            <a:avLst/>
          </a:prstGeom>
        </p:spPr>
      </p:pic>
      <p:pic>
        <p:nvPicPr>
          <p:cNvPr id="18" name="Graphic 17" descr="Lightning bolt">
            <a:extLst>
              <a:ext uri="{FF2B5EF4-FFF2-40B4-BE49-F238E27FC236}">
                <a16:creationId xmlns:a16="http://schemas.microsoft.com/office/drawing/2014/main" id="{8ACB503B-3C17-3840-9319-776FEEE6B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74018">
            <a:off x="9436708" y="1668899"/>
            <a:ext cx="933765" cy="14141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471311-3E29-E24F-8A27-469441590070}"/>
              </a:ext>
            </a:extLst>
          </p:cNvPr>
          <p:cNvSpPr txBox="1"/>
          <p:nvPr/>
        </p:nvSpPr>
        <p:spPr>
          <a:xfrm>
            <a:off x="8676330" y="3191794"/>
            <a:ext cx="24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incorrect configuration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FC43A-5AC5-B148-A48E-70A620C41C1D}"/>
              </a:ext>
            </a:extLst>
          </p:cNvPr>
          <p:cNvSpPr/>
          <p:nvPr/>
        </p:nvSpPr>
        <p:spPr bwMode="auto">
          <a:xfrm>
            <a:off x="1695343" y="2821612"/>
            <a:ext cx="8801306" cy="1467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A dependable cloud system must handle network partitions correctly.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0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E720-552C-4246-A049-34AD9597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4E030-D84B-B846-92B9-62F0CFC2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RQ1: How effective is CoFI in detecting partition bugs?</a:t>
            </a:r>
          </a:p>
          <a:p>
            <a:endParaRPr lang="en-US" dirty="0"/>
          </a:p>
          <a:p>
            <a:r>
              <a:rPr lang="en-US" dirty="0"/>
              <a:t>RQ2: How does CoFI compare to alternative approaches?</a:t>
            </a:r>
          </a:p>
          <a:p>
            <a:endParaRPr lang="en-US" dirty="0"/>
          </a:p>
          <a:p>
            <a:r>
              <a:rPr lang="en-US" dirty="0"/>
              <a:t>RQ3: How efficient is CoFI?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0E1EC-5D53-5D4C-82BA-51E2B4DE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28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E720-552C-4246-A049-34AD9597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4E030-D84B-B846-92B9-62F0CFC2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systems: Cassandra, HDFS, and YARN.</a:t>
            </a:r>
          </a:p>
          <a:p>
            <a:endParaRPr lang="en-US" dirty="0"/>
          </a:p>
          <a:p>
            <a:r>
              <a:rPr lang="en-US" dirty="0"/>
              <a:t>Workloads: Common user/admin operations (e.g., write data and node failover).</a:t>
            </a:r>
          </a:p>
          <a:p>
            <a:endParaRPr lang="en-US" dirty="0"/>
          </a:p>
          <a:p>
            <a:r>
              <a:rPr lang="en-US" dirty="0"/>
              <a:t>Checkers: General failures (e.g., node crashes) and operation-specific failures (e.g., reading stale data).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0E1EC-5D53-5D4C-82BA-51E2B4DE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5F5C-00BE-E24D-860D-20F398A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2DC71F-2C1F-6F4F-BEA5-8991F649F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152263"/>
              </p:ext>
            </p:extLst>
          </p:nvPr>
        </p:nvGraphicFramePr>
        <p:xfrm>
          <a:off x="7147560" y="1253948"/>
          <a:ext cx="44348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27087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F70B-AC72-EF42-B953-7D3BA46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5E23-F566-7944-A21E-05E3B251D9F5}"/>
              </a:ext>
            </a:extLst>
          </p:cNvPr>
          <p:cNvSpPr txBox="1"/>
          <p:nvPr/>
        </p:nvSpPr>
        <p:spPr>
          <a:xfrm>
            <a:off x="609599" y="1417639"/>
            <a:ext cx="6125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CoFI detects 12 </a:t>
            </a:r>
            <a:r>
              <a:rPr lang="en-US" sz="2800" dirty="0">
                <a:solidFill>
                  <a:srgbClr val="C00000"/>
                </a:solidFill>
              </a:rPr>
              <a:t>unknown</a:t>
            </a:r>
            <a:r>
              <a:rPr lang="en-US" sz="2800" dirty="0"/>
              <a:t> partition bugs.</a:t>
            </a:r>
          </a:p>
        </p:txBody>
      </p:sp>
    </p:spTree>
    <p:extLst>
      <p:ext uri="{BB962C8B-B14F-4D97-AF65-F5344CB8AC3E}">
        <p14:creationId xmlns:p14="http://schemas.microsoft.com/office/powerpoint/2010/main" val="3124430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5F5C-00BE-E24D-860D-20F398A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2DC71F-2C1F-6F4F-BEA5-8991F649F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201"/>
              </p:ext>
            </p:extLst>
          </p:nvPr>
        </p:nvGraphicFramePr>
        <p:xfrm>
          <a:off x="7147560" y="1253948"/>
          <a:ext cx="44348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27087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F70B-AC72-EF42-B953-7D3BA46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5E23-F566-7944-A21E-05E3B251D9F5}"/>
              </a:ext>
            </a:extLst>
          </p:cNvPr>
          <p:cNvSpPr txBox="1"/>
          <p:nvPr/>
        </p:nvSpPr>
        <p:spPr>
          <a:xfrm>
            <a:off x="609599" y="1417639"/>
            <a:ext cx="6125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CoFI detects 12 unknown partition bugs.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4 bugs have been confirmed by developers.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A90BC6-270A-ED49-9967-863B4FC8CA2C}"/>
              </a:ext>
            </a:extLst>
          </p:cNvPr>
          <p:cNvSpPr/>
          <p:nvPr/>
        </p:nvSpPr>
        <p:spPr bwMode="auto">
          <a:xfrm>
            <a:off x="7060019" y="1956391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58588-5C6A-AD4B-BA58-4AF0E2D35B31}"/>
              </a:ext>
            </a:extLst>
          </p:cNvPr>
          <p:cNvSpPr/>
          <p:nvPr/>
        </p:nvSpPr>
        <p:spPr bwMode="auto">
          <a:xfrm>
            <a:off x="7060019" y="3073503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F3620-F660-4047-AE55-3A735B912B36}"/>
              </a:ext>
            </a:extLst>
          </p:cNvPr>
          <p:cNvSpPr/>
          <p:nvPr/>
        </p:nvSpPr>
        <p:spPr bwMode="auto">
          <a:xfrm>
            <a:off x="7060019" y="3820631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11D19-8374-B74C-9E67-FEB6F0E2975B}"/>
              </a:ext>
            </a:extLst>
          </p:cNvPr>
          <p:cNvSpPr/>
          <p:nvPr/>
        </p:nvSpPr>
        <p:spPr bwMode="auto">
          <a:xfrm>
            <a:off x="7060019" y="4947749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5F5C-00BE-E24D-860D-20F398A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2DC71F-2C1F-6F4F-BEA5-8991F649F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088634"/>
              </p:ext>
            </p:extLst>
          </p:nvPr>
        </p:nvGraphicFramePr>
        <p:xfrm>
          <a:off x="7147560" y="1253948"/>
          <a:ext cx="44348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27087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F70B-AC72-EF42-B953-7D3BA46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5E23-F566-7944-A21E-05E3B251D9F5}"/>
              </a:ext>
            </a:extLst>
          </p:cNvPr>
          <p:cNvSpPr txBox="1"/>
          <p:nvPr/>
        </p:nvSpPr>
        <p:spPr>
          <a:xfrm>
            <a:off x="609599" y="1417639"/>
            <a:ext cx="61257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CoFI detects 12 unknown partition bugs.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4 bugs have been confirmed by developers.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8 bugs require stopping the network partition to trigger.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FC201-305D-CA4A-91EE-E473129BAF92}"/>
              </a:ext>
            </a:extLst>
          </p:cNvPr>
          <p:cNvSpPr/>
          <p:nvPr/>
        </p:nvSpPr>
        <p:spPr bwMode="auto">
          <a:xfrm>
            <a:off x="7060019" y="1616145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F7EE3-DD8E-BC40-A938-12DE9EE26FDB}"/>
              </a:ext>
            </a:extLst>
          </p:cNvPr>
          <p:cNvSpPr/>
          <p:nvPr/>
        </p:nvSpPr>
        <p:spPr bwMode="auto">
          <a:xfrm>
            <a:off x="7060019" y="3457073"/>
            <a:ext cx="4657060" cy="261779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46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5F5C-00BE-E24D-860D-20F398A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2DC71F-2C1F-6F4F-BEA5-8991F649F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324144"/>
              </p:ext>
            </p:extLst>
          </p:nvPr>
        </p:nvGraphicFramePr>
        <p:xfrm>
          <a:off x="7147560" y="1253948"/>
          <a:ext cx="44348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27087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F70B-AC72-EF42-B953-7D3BA46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5E23-F566-7944-A21E-05E3B251D9F5}"/>
              </a:ext>
            </a:extLst>
          </p:cNvPr>
          <p:cNvSpPr txBox="1"/>
          <p:nvPr/>
        </p:nvSpPr>
        <p:spPr>
          <a:xfrm>
            <a:off x="609599" y="1417639"/>
            <a:ext cx="6125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One of the bugs cannot be triggered by injecting network partitions at the user-operation level.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D1BB8-ADAA-9049-AB46-04C02CB66A65}"/>
              </a:ext>
            </a:extLst>
          </p:cNvPr>
          <p:cNvSpPr/>
          <p:nvPr/>
        </p:nvSpPr>
        <p:spPr bwMode="auto">
          <a:xfrm>
            <a:off x="7060019" y="3806459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535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69C8-9DE1-C54F-BE57-3F9F5A47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RQ2: Comparing with random injection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A6790-49B9-8F49-9649-C3527D265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 tests for the same wall-clock time as CoFI used to test each system.</a:t>
                </a:r>
              </a:p>
              <a:p>
                <a:endParaRPr lang="en-US" dirty="0"/>
              </a:p>
              <a:p>
                <a:r>
                  <a:rPr lang="en-US" dirty="0"/>
                  <a:t>For each test run, the network partition is constructed as follows:</a:t>
                </a:r>
              </a:p>
              <a:p>
                <a:pPr lvl="1"/>
                <a:r>
                  <a:rPr lang="en-US" dirty="0"/>
                  <a:t>Randomly select one node to partition.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𝑙𝑜𝑛𝑔𝑒𝑠𝑡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𝑅𝑎𝑛𝑑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𝑙𝑜𝑛𝑔𝑒𝑠𝑡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A6790-49B9-8F49-9649-C3527D265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463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849ED-73DC-774F-8285-9536D54E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4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D7B5-33FB-4D4F-8FE0-EE9AFC1C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RQ2: Comparing with random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6B6CD-FB2E-2744-B448-020131E7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028E720-D2B8-4142-8775-59F0A02D5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962192"/>
              </p:ext>
            </p:extLst>
          </p:nvPr>
        </p:nvGraphicFramePr>
        <p:xfrm>
          <a:off x="6999531" y="1167402"/>
          <a:ext cx="44094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768169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Random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9FFD9D-8A47-0D4E-B3A2-E6903D0A2ACF}"/>
              </a:ext>
            </a:extLst>
          </p:cNvPr>
          <p:cNvSpPr txBox="1"/>
          <p:nvPr/>
        </p:nvSpPr>
        <p:spPr>
          <a:xfrm>
            <a:off x="609600" y="1417639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Random injection only triggers 6 bugs that are triggered by CoFI.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Random injection does not trigger any bug that is new to CoFI.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1F1CD-976D-E44D-8A8D-A97C6F5C9158}"/>
              </a:ext>
            </a:extLst>
          </p:cNvPr>
          <p:cNvSpPr/>
          <p:nvPr/>
        </p:nvSpPr>
        <p:spPr bwMode="auto">
          <a:xfrm>
            <a:off x="6875721" y="1541725"/>
            <a:ext cx="4657060" cy="76550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61D83-EC10-614F-AA0B-D071B344EE16}"/>
              </a:ext>
            </a:extLst>
          </p:cNvPr>
          <p:cNvSpPr/>
          <p:nvPr/>
        </p:nvSpPr>
        <p:spPr bwMode="auto">
          <a:xfrm>
            <a:off x="6875721" y="2659954"/>
            <a:ext cx="4657060" cy="110397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0EF1D2-FF9F-3846-BCF2-4906C742B873}"/>
              </a:ext>
            </a:extLst>
          </p:cNvPr>
          <p:cNvSpPr/>
          <p:nvPr/>
        </p:nvSpPr>
        <p:spPr bwMode="auto">
          <a:xfrm>
            <a:off x="6875721" y="5592726"/>
            <a:ext cx="4657060" cy="39559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8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8B8E-D4DD-1F4E-BCBA-5C5697FE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RQ3: How efficient is CoFI?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A8CB15-9152-6941-BEA5-6F51FD5BD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05055"/>
              </p:ext>
            </p:extLst>
          </p:nvPr>
        </p:nvGraphicFramePr>
        <p:xfrm>
          <a:off x="2889630" y="1945640"/>
          <a:ext cx="641273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526">
                  <a:extLst>
                    <a:ext uri="{9D8B030D-6E8A-4147-A177-3AD203B41FA5}">
                      <a16:colId xmlns:a16="http://schemas.microsoft.com/office/drawing/2014/main" val="3933449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3004159844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4254841912"/>
                    </a:ext>
                  </a:extLst>
                </a:gridCol>
                <a:gridCol w="1740853">
                  <a:extLst>
                    <a:ext uri="{9D8B030D-6E8A-4147-A177-3AD203B41FA5}">
                      <a16:colId xmlns:a16="http://schemas.microsoft.com/office/drawing/2014/main" val="55876368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Test Runs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0703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Iterations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Time/Iteration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58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Cassandra-3.11.5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9,366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222h, 20m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1.4m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54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HDFS-3.3.0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24h, 9m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07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HDFS-2.10.0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1,305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39h, 41m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0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YARN-3.3.0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1,151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240h, 11m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12.5m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89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YARN-2.10.0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58h, 59m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14.2m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51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13,016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585h, 20m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2.7m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52943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670DFA-674E-D54F-8178-590F3167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1B8BC-1BB8-7B4F-AE39-714F0710668E}"/>
              </a:ext>
            </a:extLst>
          </p:cNvPr>
          <p:cNvSpPr/>
          <p:nvPr/>
        </p:nvSpPr>
        <p:spPr bwMode="auto">
          <a:xfrm>
            <a:off x="4848447" y="2232837"/>
            <a:ext cx="2796362" cy="5316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6B4B7C-8993-1F44-AAA7-1B75E3FBBEEF}"/>
              </a:ext>
            </a:extLst>
          </p:cNvPr>
          <p:cNvSpPr/>
          <p:nvPr/>
        </p:nvSpPr>
        <p:spPr bwMode="auto">
          <a:xfrm>
            <a:off x="7953153" y="4548851"/>
            <a:ext cx="946298" cy="3635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8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5E0-0CF5-0943-B28C-7A828B2C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CBD3-81B0-EC45-9CF8-7F6465AD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 bugs need more attention from our communities.</a:t>
            </a:r>
          </a:p>
          <a:p>
            <a:endParaRPr lang="en-US" dirty="0"/>
          </a:p>
          <a:p>
            <a:r>
              <a:rPr lang="en-US" dirty="0"/>
              <a:t>CoFI can effectively detect partition bugs by systematically and smartly injecting network partitions to cloud systems.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CoFI is available at </a:t>
            </a:r>
            <a:r>
              <a:rPr lang="en-US" dirty="0">
                <a:hlinkClick r:id="rId3"/>
              </a:rPr>
              <a:t>https://hanseychen.github.io/CoFI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D8AFC-8F21-DD40-8287-E50E5021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2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300F-D874-C244-A115-65909C06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challenging to handle network partitions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3AB7C-00C3-2646-83D9-40BEB729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6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ED2F85-1970-FE48-8F26-C2FA323D064C}"/>
              </a:ext>
            </a:extLst>
          </p:cNvPr>
          <p:cNvGrpSpPr/>
          <p:nvPr/>
        </p:nvGrpSpPr>
        <p:grpSpPr>
          <a:xfrm>
            <a:off x="609389" y="4767124"/>
            <a:ext cx="10972800" cy="1599200"/>
            <a:chOff x="609389" y="4767124"/>
            <a:chExt cx="10972800" cy="15992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125DCC-A475-9142-91DB-B49A3C934BA5}"/>
                </a:ext>
              </a:extLst>
            </p:cNvPr>
            <p:cNvSpPr txBox="1"/>
            <p:nvPr/>
          </p:nvSpPr>
          <p:spPr>
            <a:xfrm>
              <a:off x="609389" y="4767124"/>
              <a:ext cx="1097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US" sz="2800" dirty="0"/>
                <a:t>Network partitions can still lead to failures in cloud systems.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37C8BD-6B16-AA48-A098-3FE117ABCC84}"/>
                </a:ext>
              </a:extLst>
            </p:cNvPr>
            <p:cNvSpPr txBox="1"/>
            <p:nvPr/>
          </p:nvSpPr>
          <p:spPr>
            <a:xfrm>
              <a:off x="5618735" y="5350661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😢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F1C270-5818-4E4D-BBE1-7310258B013D}"/>
              </a:ext>
            </a:extLst>
          </p:cNvPr>
          <p:cNvGrpSpPr/>
          <p:nvPr/>
        </p:nvGrpSpPr>
        <p:grpSpPr>
          <a:xfrm>
            <a:off x="939340" y="1483215"/>
            <a:ext cx="3437634" cy="2910469"/>
            <a:chOff x="870226" y="1650380"/>
            <a:chExt cx="3437634" cy="29104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4FCFAB-45F9-534C-BB42-270BC971845D}"/>
                </a:ext>
              </a:extLst>
            </p:cNvPr>
            <p:cNvSpPr/>
            <p:nvPr/>
          </p:nvSpPr>
          <p:spPr bwMode="auto">
            <a:xfrm>
              <a:off x="870226" y="1650380"/>
              <a:ext cx="3437634" cy="291046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4FDDAE07-A975-7E46-8A86-C5D3ADE636DF}"/>
                </a:ext>
              </a:extLst>
            </p:cNvPr>
            <p:cNvSpPr/>
            <p:nvPr/>
          </p:nvSpPr>
          <p:spPr bwMode="auto">
            <a:xfrm>
              <a:off x="1121754" y="1801875"/>
              <a:ext cx="2838776" cy="1065434"/>
            </a:xfrm>
            <a:prstGeom prst="wedgeRoundRectCallout">
              <a:avLst>
                <a:gd name="adj1" fmla="val -38103"/>
                <a:gd name="adj2" fmla="val 78033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2800" dirty="0"/>
                <a:t>I can happen to any node</a:t>
              </a:r>
              <a:r>
                <a:rPr lang="en-US" sz="2800" dirty="0">
                  <a:latin typeface="Arial" charset="0"/>
                </a:rPr>
                <a:t>.</a:t>
              </a:r>
              <a:endParaRPr lang="en-US" sz="28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7E8B4E8-B3DF-1144-8E20-4084E12BDFB9}"/>
                </a:ext>
              </a:extLst>
            </p:cNvPr>
            <p:cNvGrpSpPr/>
            <p:nvPr/>
          </p:nvGrpSpPr>
          <p:grpSpPr>
            <a:xfrm>
              <a:off x="870226" y="3169422"/>
              <a:ext cx="1031051" cy="1297512"/>
              <a:chOff x="870226" y="3169422"/>
              <a:chExt cx="1031051" cy="129751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F83FF6-65FD-6D44-B54A-D8182AC912F7}"/>
                  </a:ext>
                </a:extLst>
              </p:cNvPr>
              <p:cNvSpPr txBox="1"/>
              <p:nvPr/>
            </p:nvSpPr>
            <p:spPr>
              <a:xfrm>
                <a:off x="908699" y="3169422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😈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CD4168-0C2A-1F46-9A4F-A60B6E3B7EF0}"/>
                  </a:ext>
                </a:extLst>
              </p:cNvPr>
              <p:cNvSpPr txBox="1"/>
              <p:nvPr/>
            </p:nvSpPr>
            <p:spPr>
              <a:xfrm>
                <a:off x="870226" y="3820603"/>
                <a:ext cx="10310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Network</a:t>
                </a:r>
              </a:p>
              <a:p>
                <a:pPr algn="ctr"/>
                <a:r>
                  <a:rPr lang="en-US" dirty="0"/>
                  <a:t>partition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B5484D-C417-2340-A6A4-A2D4B6A97B37}"/>
                </a:ext>
              </a:extLst>
            </p:cNvPr>
            <p:cNvGrpSpPr/>
            <p:nvPr/>
          </p:nvGrpSpPr>
          <p:grpSpPr>
            <a:xfrm>
              <a:off x="3071624" y="3167499"/>
              <a:ext cx="1236236" cy="1026256"/>
              <a:chOff x="2937809" y="3163679"/>
              <a:chExt cx="1236236" cy="1026256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0A2702-0C36-7648-89B7-A9320D2F3BF5}"/>
                  </a:ext>
                </a:extLst>
              </p:cNvPr>
              <p:cNvSpPr txBox="1"/>
              <p:nvPr/>
            </p:nvSpPr>
            <p:spPr>
              <a:xfrm>
                <a:off x="3078872" y="3163679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☹️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913D4A-0DD7-844F-A265-78C0319FF733}"/>
                  </a:ext>
                </a:extLst>
              </p:cNvPr>
              <p:cNvSpPr txBox="1"/>
              <p:nvPr/>
            </p:nvSpPr>
            <p:spPr>
              <a:xfrm>
                <a:off x="2937809" y="3820603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Developer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CEDE64A-E02B-C246-A3E4-C32CFF8127BD}"/>
              </a:ext>
            </a:extLst>
          </p:cNvPr>
          <p:cNvGrpSpPr/>
          <p:nvPr/>
        </p:nvGrpSpPr>
        <p:grpSpPr>
          <a:xfrm>
            <a:off x="4376971" y="1483214"/>
            <a:ext cx="3437634" cy="2910469"/>
            <a:chOff x="870226" y="1650380"/>
            <a:chExt cx="3437634" cy="29104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F30270-ADDC-2144-A0D9-E5BD1D1090FE}"/>
                </a:ext>
              </a:extLst>
            </p:cNvPr>
            <p:cNvSpPr/>
            <p:nvPr/>
          </p:nvSpPr>
          <p:spPr bwMode="auto">
            <a:xfrm>
              <a:off x="870226" y="1650380"/>
              <a:ext cx="3437634" cy="291046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FD892494-4837-DE42-8D78-7B688AB87242}"/>
                </a:ext>
              </a:extLst>
            </p:cNvPr>
            <p:cNvSpPr/>
            <p:nvPr/>
          </p:nvSpPr>
          <p:spPr bwMode="auto">
            <a:xfrm>
              <a:off x="1121754" y="1801875"/>
              <a:ext cx="2329862" cy="1065434"/>
            </a:xfrm>
            <a:prstGeom prst="wedgeRoundRectCallout">
              <a:avLst>
                <a:gd name="adj1" fmla="val -34274"/>
                <a:gd name="adj2" fmla="val 7698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2800" dirty="0"/>
                <a:t>I can start at any time</a:t>
              </a:r>
              <a:r>
                <a:rPr lang="en-US" sz="2800" dirty="0">
                  <a:latin typeface="Arial" charset="0"/>
                </a:rPr>
                <a:t>.</a:t>
              </a:r>
              <a:endParaRPr lang="en-US" sz="2800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79CD0E4-F162-E043-84C5-AF80DD4AF8E4}"/>
                </a:ext>
              </a:extLst>
            </p:cNvPr>
            <p:cNvGrpSpPr/>
            <p:nvPr/>
          </p:nvGrpSpPr>
          <p:grpSpPr>
            <a:xfrm>
              <a:off x="870226" y="3169422"/>
              <a:ext cx="1031051" cy="1297512"/>
              <a:chOff x="870226" y="3169422"/>
              <a:chExt cx="1031051" cy="129751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9046C5-9479-FE46-A990-4E5F3530FA24}"/>
                  </a:ext>
                </a:extLst>
              </p:cNvPr>
              <p:cNvSpPr txBox="1"/>
              <p:nvPr/>
            </p:nvSpPr>
            <p:spPr>
              <a:xfrm>
                <a:off x="908699" y="3169422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😈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BED4ED-0269-BA47-8E12-125F76F7BAFB}"/>
                  </a:ext>
                </a:extLst>
              </p:cNvPr>
              <p:cNvSpPr txBox="1"/>
              <p:nvPr/>
            </p:nvSpPr>
            <p:spPr>
              <a:xfrm>
                <a:off x="870226" y="3820603"/>
                <a:ext cx="10310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Network</a:t>
                </a:r>
              </a:p>
              <a:p>
                <a:pPr algn="ctr"/>
                <a:r>
                  <a:rPr lang="en-US" dirty="0"/>
                  <a:t>partition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555F164-10EA-1249-977F-4852814B3E26}"/>
                </a:ext>
              </a:extLst>
            </p:cNvPr>
            <p:cNvGrpSpPr/>
            <p:nvPr/>
          </p:nvGrpSpPr>
          <p:grpSpPr>
            <a:xfrm>
              <a:off x="3071624" y="3167499"/>
              <a:ext cx="1236236" cy="1026256"/>
              <a:chOff x="2937809" y="3163679"/>
              <a:chExt cx="1236236" cy="102625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7420B0-0B60-F049-88E3-8FB9956956AE}"/>
                  </a:ext>
                </a:extLst>
              </p:cNvPr>
              <p:cNvSpPr txBox="1"/>
              <p:nvPr/>
            </p:nvSpPr>
            <p:spPr>
              <a:xfrm>
                <a:off x="3078872" y="3163679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😣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31E6B5-35FF-3142-B044-93296DAE4C11}"/>
                  </a:ext>
                </a:extLst>
              </p:cNvPr>
              <p:cNvSpPr txBox="1"/>
              <p:nvPr/>
            </p:nvSpPr>
            <p:spPr>
              <a:xfrm>
                <a:off x="2937809" y="3820603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Developer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916321-7F94-C049-963E-8D32196CD27D}"/>
              </a:ext>
            </a:extLst>
          </p:cNvPr>
          <p:cNvGrpSpPr/>
          <p:nvPr/>
        </p:nvGrpSpPr>
        <p:grpSpPr>
          <a:xfrm>
            <a:off x="7814602" y="1477956"/>
            <a:ext cx="3437634" cy="2910469"/>
            <a:chOff x="870226" y="1650380"/>
            <a:chExt cx="3437634" cy="291046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3D8EF9-37B5-394E-8880-BB2E71D701AF}"/>
                </a:ext>
              </a:extLst>
            </p:cNvPr>
            <p:cNvSpPr/>
            <p:nvPr/>
          </p:nvSpPr>
          <p:spPr bwMode="auto">
            <a:xfrm>
              <a:off x="870226" y="1650380"/>
              <a:ext cx="3437634" cy="291046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ounded Rectangular Callout 44">
              <a:extLst>
                <a:ext uri="{FF2B5EF4-FFF2-40B4-BE49-F238E27FC236}">
                  <a16:creationId xmlns:a16="http://schemas.microsoft.com/office/drawing/2014/main" id="{2672D4FD-0FC8-5348-A87D-BEB73A0AE436}"/>
                </a:ext>
              </a:extLst>
            </p:cNvPr>
            <p:cNvSpPr/>
            <p:nvPr/>
          </p:nvSpPr>
          <p:spPr bwMode="auto">
            <a:xfrm>
              <a:off x="1121754" y="1801875"/>
              <a:ext cx="2193526" cy="1065434"/>
            </a:xfrm>
            <a:prstGeom prst="wedgeRoundRectCallout">
              <a:avLst>
                <a:gd name="adj1" fmla="val -36070"/>
                <a:gd name="adj2" fmla="val 7698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2800" dirty="0"/>
                <a:t>I can stop at any time</a:t>
              </a:r>
              <a:r>
                <a:rPr lang="en-US" sz="2800" dirty="0">
                  <a:latin typeface="Arial" charset="0"/>
                </a:rPr>
                <a:t>.</a:t>
              </a:r>
              <a:endParaRPr lang="en-US" sz="28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386ED3A-4829-5B4F-827A-C1DE03F3DD6D}"/>
                </a:ext>
              </a:extLst>
            </p:cNvPr>
            <p:cNvGrpSpPr/>
            <p:nvPr/>
          </p:nvGrpSpPr>
          <p:grpSpPr>
            <a:xfrm>
              <a:off x="870226" y="3169422"/>
              <a:ext cx="1031051" cy="1297512"/>
              <a:chOff x="870226" y="3169422"/>
              <a:chExt cx="1031051" cy="129751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F3FDAAC-B8CD-8549-BC9D-36A52428FED1}"/>
                  </a:ext>
                </a:extLst>
              </p:cNvPr>
              <p:cNvSpPr txBox="1"/>
              <p:nvPr/>
            </p:nvSpPr>
            <p:spPr>
              <a:xfrm>
                <a:off x="908699" y="3169422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😈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2D74582-8870-0044-8C95-5D0EDE2BB272}"/>
                  </a:ext>
                </a:extLst>
              </p:cNvPr>
              <p:cNvSpPr txBox="1"/>
              <p:nvPr/>
            </p:nvSpPr>
            <p:spPr>
              <a:xfrm>
                <a:off x="870226" y="3820603"/>
                <a:ext cx="10310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Network</a:t>
                </a:r>
              </a:p>
              <a:p>
                <a:pPr algn="ctr"/>
                <a:r>
                  <a:rPr lang="en-US" dirty="0"/>
                  <a:t>partition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B8A471-3CE1-6147-B50D-DAFB8F430C0A}"/>
                </a:ext>
              </a:extLst>
            </p:cNvPr>
            <p:cNvGrpSpPr/>
            <p:nvPr/>
          </p:nvGrpSpPr>
          <p:grpSpPr>
            <a:xfrm>
              <a:off x="3071624" y="3167499"/>
              <a:ext cx="1236236" cy="1026256"/>
              <a:chOff x="2937809" y="3163679"/>
              <a:chExt cx="1236236" cy="102625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05C84BF-D986-AA49-AFC0-B8397C3A6C0F}"/>
                  </a:ext>
                </a:extLst>
              </p:cNvPr>
              <p:cNvSpPr txBox="1"/>
              <p:nvPr/>
            </p:nvSpPr>
            <p:spPr>
              <a:xfrm>
                <a:off x="3078872" y="3163679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🤯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8E2FB49-927A-CA4E-87BD-427E7ABE5875}"/>
                  </a:ext>
                </a:extLst>
              </p:cNvPr>
              <p:cNvSpPr txBox="1"/>
              <p:nvPr/>
            </p:nvSpPr>
            <p:spPr>
              <a:xfrm>
                <a:off x="2937809" y="3820603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Developer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96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B0CDFB-4B11-4A0E-AB21-7D712331C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76249-3D0E-42CE-BFDF-0C98E0D9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</p:spTree>
    <p:extLst>
      <p:ext uri="{BB962C8B-B14F-4D97-AF65-F5344CB8AC3E}">
        <p14:creationId xmlns:p14="http://schemas.microsoft.com/office/powerpoint/2010/main" val="69446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390BFE-1A67-F645-828B-A91D17450019}"/>
              </a:ext>
            </a:extLst>
          </p:cNvPr>
          <p:cNvSpPr/>
          <p:nvPr/>
        </p:nvSpPr>
        <p:spPr>
          <a:xfrm>
            <a:off x="1674327" y="211853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3AC15-BCEC-9F40-A7CB-B15EC65021E2}"/>
              </a:ext>
            </a:extLst>
          </p:cNvPr>
          <p:cNvSpPr txBox="1"/>
          <p:nvPr/>
        </p:nvSpPr>
        <p:spPr>
          <a:xfrm>
            <a:off x="204869" y="2037994"/>
            <a:ext cx="1439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829DE4-B12D-F840-A55F-6897E2566E52}"/>
              </a:ext>
            </a:extLst>
          </p:cNvPr>
          <p:cNvCxnSpPr/>
          <p:nvPr/>
        </p:nvCxnSpPr>
        <p:spPr bwMode="auto">
          <a:xfrm>
            <a:off x="1197429" y="2314993"/>
            <a:ext cx="0" cy="8092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15314A-2056-0C4E-BECE-2A7804A5F473}"/>
              </a:ext>
            </a:extLst>
          </p:cNvPr>
          <p:cNvSpPr txBox="1"/>
          <p:nvPr/>
        </p:nvSpPr>
        <p:spPr>
          <a:xfrm>
            <a:off x="797319" y="3124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status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3D05AA-5ED5-0D44-AF4F-8CD4BBE6392B}"/>
              </a:ext>
            </a:extLst>
          </p:cNvPr>
          <p:cNvCxnSpPr>
            <a:cxnSpLocks/>
          </p:cNvCxnSpPr>
          <p:nvPr/>
        </p:nvCxnSpPr>
        <p:spPr bwMode="auto">
          <a:xfrm>
            <a:off x="664028" y="2331827"/>
            <a:ext cx="0" cy="14019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5581531-DE6F-2E4E-A8CF-F496F4357CE2}"/>
              </a:ext>
            </a:extLst>
          </p:cNvPr>
          <p:cNvSpPr txBox="1"/>
          <p:nvPr/>
        </p:nvSpPr>
        <p:spPr>
          <a:xfrm>
            <a:off x="295979" y="3760777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clock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CA12FE-C27E-6D4D-AD26-E7599C3DE28E}"/>
              </a:ext>
            </a:extLst>
          </p:cNvPr>
          <p:cNvSpPr/>
          <p:nvPr/>
        </p:nvSpPr>
        <p:spPr>
          <a:xfrm>
            <a:off x="4956314" y="2601855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CBB9C-6954-EF47-B3A1-F1ED65A319C8}"/>
              </a:ext>
            </a:extLst>
          </p:cNvPr>
          <p:cNvSpPr txBox="1"/>
          <p:nvPr/>
        </p:nvSpPr>
        <p:spPr>
          <a:xfrm>
            <a:off x="5124147" y="2520467"/>
            <a:ext cx="1439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333C7A-2A81-3844-B3A3-0ACB51E5E9CF}"/>
              </a:ext>
            </a:extLst>
          </p:cNvPr>
          <p:cNvCxnSpPr/>
          <p:nvPr/>
        </p:nvCxnSpPr>
        <p:spPr bwMode="auto">
          <a:xfrm>
            <a:off x="1734249" y="2444780"/>
            <a:ext cx="32800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E720D4-3A9B-E943-985F-2FAEB2E460C5}"/>
              </a:ext>
            </a:extLst>
          </p:cNvPr>
          <p:cNvSpPr txBox="1"/>
          <p:nvPr/>
        </p:nvSpPr>
        <p:spPr>
          <a:xfrm>
            <a:off x="2083595" y="2111816"/>
            <a:ext cx="24654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5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601855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520467"/>
            <a:ext cx="1439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390BFE-1A67-F645-828B-A91D17450019}"/>
              </a:ext>
            </a:extLst>
          </p:cNvPr>
          <p:cNvSpPr/>
          <p:nvPr/>
        </p:nvSpPr>
        <p:spPr>
          <a:xfrm>
            <a:off x="1674327" y="211853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3AC15-BCEC-9F40-A7CB-B15EC65021E2}"/>
              </a:ext>
            </a:extLst>
          </p:cNvPr>
          <p:cNvSpPr txBox="1"/>
          <p:nvPr/>
        </p:nvSpPr>
        <p:spPr>
          <a:xfrm>
            <a:off x="204869" y="2037994"/>
            <a:ext cx="1439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45567-24D9-3E4B-89EF-622D611F6C13}"/>
              </a:ext>
            </a:extLst>
          </p:cNvPr>
          <p:cNvCxnSpPr/>
          <p:nvPr/>
        </p:nvCxnSpPr>
        <p:spPr bwMode="auto">
          <a:xfrm>
            <a:off x="1734249" y="2444780"/>
            <a:ext cx="32800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794C509-43B2-E24D-B0A9-D5E1B6821161}"/>
              </a:ext>
            </a:extLst>
          </p:cNvPr>
          <p:cNvSpPr txBox="1"/>
          <p:nvPr/>
        </p:nvSpPr>
        <p:spPr>
          <a:xfrm>
            <a:off x="2083595" y="2111816"/>
            <a:ext cx="24654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,Normal)}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5B41D3-1C53-DB4B-ACD4-C0A58801CD7C}"/>
              </a:ext>
            </a:extLst>
          </p:cNvPr>
          <p:cNvCxnSpPr>
            <a:cxnSpLocks/>
          </p:cNvCxnSpPr>
          <p:nvPr/>
        </p:nvCxnSpPr>
        <p:spPr bwMode="auto">
          <a:xfrm>
            <a:off x="4005942" y="2388815"/>
            <a:ext cx="0" cy="5018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5E5B2C8-1134-5045-A4AC-ECC61D741979}"/>
              </a:ext>
            </a:extLst>
          </p:cNvPr>
          <p:cNvSpPr txBox="1"/>
          <p:nvPr/>
        </p:nvSpPr>
        <p:spPr>
          <a:xfrm>
            <a:off x="3605832" y="284187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status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283555-D611-AF48-9811-547D3924877E}"/>
              </a:ext>
            </a:extLst>
          </p:cNvPr>
          <p:cNvCxnSpPr>
            <a:cxnSpLocks/>
            <a:endCxn id="22" idx="0"/>
          </p:cNvCxnSpPr>
          <p:nvPr/>
        </p:nvCxnSpPr>
        <p:spPr bwMode="auto">
          <a:xfrm>
            <a:off x="3516085" y="2388815"/>
            <a:ext cx="2" cy="9965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59B9117-A0F1-DD46-9194-92902CE24C1D}"/>
              </a:ext>
            </a:extLst>
          </p:cNvPr>
          <p:cNvSpPr txBox="1"/>
          <p:nvPr/>
        </p:nvSpPr>
        <p:spPr>
          <a:xfrm>
            <a:off x="3148037" y="3385378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clock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value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C63708-D924-B041-A972-3656980AB48C}"/>
              </a:ext>
            </a:extLst>
          </p:cNvPr>
          <p:cNvCxnSpPr>
            <a:cxnSpLocks/>
            <a:endCxn id="26" idx="0"/>
          </p:cNvCxnSpPr>
          <p:nvPr/>
        </p:nvCxnSpPr>
        <p:spPr bwMode="auto">
          <a:xfrm flipH="1">
            <a:off x="3134223" y="2388815"/>
            <a:ext cx="4" cy="19661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73A2B9A-5F1E-1A48-A3B1-A10E44CB5E78}"/>
              </a:ext>
            </a:extLst>
          </p:cNvPr>
          <p:cNvSpPr txBox="1"/>
          <p:nvPr/>
        </p:nvSpPr>
        <p:spPr>
          <a:xfrm>
            <a:off x="2637933" y="4354990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node 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470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8|5.6|1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|4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|4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9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|2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.5|1.4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.5|1.4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5|1.4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5"/>
</p:tagLst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 Conference Presentation Template</Template>
  <TotalTime>11218</TotalTime>
  <Words>3104</Words>
  <Application>Microsoft Macintosh PowerPoint</Application>
  <PresentationFormat>Widescreen</PresentationFormat>
  <Paragraphs>1027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Cambria Math</vt:lpstr>
      <vt:lpstr>Garamond</vt:lpstr>
      <vt:lpstr>Times New Roman</vt:lpstr>
      <vt:lpstr>Wingdings</vt:lpstr>
      <vt:lpstr>Edge</vt:lpstr>
      <vt:lpstr>CoFI: Consistency-Guided Fault Injection for Cloud Systems</vt:lpstr>
      <vt:lpstr>Cloud systems are part of our daily life</vt:lpstr>
      <vt:lpstr>Cloud system dependability is critical</vt:lpstr>
      <vt:lpstr>Network partitions are inevitable in the cloud</vt:lpstr>
      <vt:lpstr>Network partitions are inevitable in the cloud</vt:lpstr>
      <vt:lpstr>It is challenging to handle network partitions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PowerPoint Presentation</vt:lpstr>
      <vt:lpstr>Existing fault injection tools are not effective</vt:lpstr>
      <vt:lpstr>PowerPoint Presentation</vt:lpstr>
      <vt:lpstr>Main observations</vt:lpstr>
      <vt:lpstr>CoFI’s idea</vt:lpstr>
      <vt:lpstr>Challenge 1: How to represent and decide consistent states?</vt:lpstr>
      <vt:lpstr>Challenge 1: How to represent and decide consistent states?</vt:lpstr>
      <vt:lpstr>Challenge 1: How to represent and decide consistent states?</vt:lpstr>
      <vt:lpstr>Challenge 2: When to start a network partition?</vt:lpstr>
      <vt:lpstr>Challenge 2: When to start a network partition?</vt:lpstr>
      <vt:lpstr>Challenge 3: When to stop a network partition?</vt:lpstr>
      <vt:lpstr>Challenge 3: When to stop a network partition?</vt:lpstr>
      <vt:lpstr>CoFI’s workflow</vt:lpstr>
      <vt:lpstr>CoFI’s workflow</vt:lpstr>
      <vt:lpstr>CoFI’s workflow</vt:lpstr>
      <vt:lpstr>CoFI’s workflow</vt:lpstr>
      <vt:lpstr>CoFI’s workflow</vt:lpstr>
      <vt:lpstr>Stage 1: Invariant mining</vt:lpstr>
      <vt:lpstr>Stage 1: Invariant mining</vt:lpstr>
      <vt:lpstr>Stage 1: Invariant mining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PowerPoint Presentation</vt:lpstr>
      <vt:lpstr>Research questions</vt:lpstr>
      <vt:lpstr>RQ1: Detecting partition bugs</vt:lpstr>
      <vt:lpstr>RQ1: Detecting partition bugs</vt:lpstr>
      <vt:lpstr>RQ1: Detecting partition bugs</vt:lpstr>
      <vt:lpstr>RQ1: Detecting partition bugs</vt:lpstr>
      <vt:lpstr>RQ1: Detecting partition bugs</vt:lpstr>
      <vt:lpstr>RQ2: Comparing with random injection</vt:lpstr>
      <vt:lpstr>RQ2: Comparing with random injection</vt:lpstr>
      <vt:lpstr>RQ3: How efficient is CoFI?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Exception-Related Bugs in Large-Scale Cloud Systems</dc:title>
  <dc:creator>Haicheng Chen</dc:creator>
  <cp:lastModifiedBy>Chen, Hansey</cp:lastModifiedBy>
  <cp:revision>2615</cp:revision>
  <dcterms:created xsi:type="dcterms:W3CDTF">2019-09-29T19:03:35Z</dcterms:created>
  <dcterms:modified xsi:type="dcterms:W3CDTF">2020-09-18T20:18:53Z</dcterms:modified>
</cp:coreProperties>
</file>